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75" r:id="rId5"/>
    <p:sldId id="292" r:id="rId6"/>
    <p:sldId id="340" r:id="rId7"/>
    <p:sldId id="312" r:id="rId8"/>
    <p:sldId id="341" r:id="rId9"/>
    <p:sldId id="342" r:id="rId10"/>
    <p:sldId id="325" r:id="rId11"/>
    <p:sldId id="344" r:id="rId12"/>
    <p:sldId id="343" r:id="rId13"/>
    <p:sldId id="288" r:id="rId14"/>
    <p:sldId id="324" r:id="rId15"/>
    <p:sldId id="345" r:id="rId16"/>
    <p:sldId id="346" r:id="rId17"/>
    <p:sldId id="347" r:id="rId18"/>
    <p:sldId id="326" r:id="rId19"/>
    <p:sldId id="327" r:id="rId20"/>
    <p:sldId id="328" r:id="rId21"/>
    <p:sldId id="330" r:id="rId22"/>
    <p:sldId id="331" r:id="rId23"/>
    <p:sldId id="332" r:id="rId24"/>
    <p:sldId id="334" r:id="rId25"/>
    <p:sldId id="335" r:id="rId26"/>
    <p:sldId id="337" r:id="rId27"/>
    <p:sldId id="339" r:id="rId28"/>
    <p:sldId id="348" r:id="rId29"/>
    <p:sldId id="349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B570E1-CFFA-F280-BAED-DB325FDF417B}" name="Bridges, Jessica L" initials="BL" userId="S::bridges@uta.edu::7543e851-fc57-4885-b57d-2df771cc28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2184"/>
    <a:srgbClr val="00599B"/>
    <a:srgbClr val="80F571"/>
    <a:srgbClr val="13409F"/>
    <a:srgbClr val="CAB447"/>
    <a:srgbClr val="FFE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1"/>
    <p:restoredTop sz="96327"/>
  </p:normalViewPr>
  <p:slideViewPr>
    <p:cSldViewPr snapToGrid="0" snapToObjects="1">
      <p:cViewPr varScale="1">
        <p:scale>
          <a:sx n="141" d="100"/>
          <a:sy n="141" d="100"/>
        </p:scale>
        <p:origin x="472" y="68"/>
      </p:cViewPr>
      <p:guideLst/>
    </p:cSldViewPr>
  </p:slideViewPr>
  <p:outlineViewPr>
    <p:cViewPr>
      <p:scale>
        <a:sx n="33" d="100"/>
        <a:sy n="33" d="100"/>
      </p:scale>
      <p:origin x="0" y="-187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F0ABC6-AE81-214D-B04B-F13CE22270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23795-EAAB-8C4B-B865-8464BECAB5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FE638-083F-2742-8710-EF25AB6A16C1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ECA2D-985E-8D44-A4FB-51751C64F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40B2F-FCD1-B940-AFB1-3C0582F356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70D12-813D-3D40-A841-271861A2D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57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5A097-495F-854B-A9AD-402D045A3296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0C5E2-78CD-F746-9BAF-2B89BCAF7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62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44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5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8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89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76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70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70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55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88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A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33034725-7AAD-B746-AE51-C7D78423B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85" y="1466849"/>
            <a:ext cx="8229600" cy="857251"/>
          </a:xfrm>
          <a:noFill/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C330FAE0-5504-8A44-8C81-7D40C5EF21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1585" y="2151475"/>
            <a:ext cx="8229599" cy="4308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F961A44D-63B2-3547-B671-D76FD4AAA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90413" y="2633032"/>
            <a:ext cx="48869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3">
            <a:extLst>
              <a:ext uri="{FF2B5EF4-FFF2-40B4-BE49-F238E27FC236}">
                <a16:creationId xmlns:a16="http://schemas.microsoft.com/office/drawing/2014/main" id="{F0663673-BC83-3044-9EF4-B601B50B6DD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585" y="2741663"/>
            <a:ext cx="4114800" cy="29188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My Name</a:t>
            </a:r>
          </a:p>
        </p:txBody>
      </p:sp>
      <p:sp>
        <p:nvSpPr>
          <p:cNvPr id="13" name="H4">
            <a:extLst>
              <a:ext uri="{FF2B5EF4-FFF2-40B4-BE49-F238E27FC236}">
                <a16:creationId xmlns:a16="http://schemas.microsoft.com/office/drawing/2014/main" id="{4EEBD0D7-6519-B842-ACAE-C6ABB04093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585" y="3033762"/>
            <a:ext cx="2333625" cy="29099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My Title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31E7C7E-200A-F626-0A3D-92CC978B8D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78871" y="3562708"/>
            <a:ext cx="5226218" cy="14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5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Wide Chart">
            <a:extLst>
              <a:ext uri="{FF2B5EF4-FFF2-40B4-BE49-F238E27FC236}">
                <a16:creationId xmlns:a16="http://schemas.microsoft.com/office/drawing/2014/main" id="{21B7D27F-640B-514B-9B11-9D1645F3F49A}"/>
              </a:ext>
            </a:extLst>
          </p:cNvPr>
          <p:cNvSpPr>
            <a:spLocks noGrp="1" noChangeAspect="1"/>
          </p:cNvSpPr>
          <p:nvPr>
            <p:ph type="chart" sz="quarter" idx="11"/>
          </p:nvPr>
        </p:nvSpPr>
        <p:spPr>
          <a:xfrm>
            <a:off x="228600" y="285750"/>
            <a:ext cx="8686800" cy="4572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33253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ull Bleed Photo">
            <a:extLst>
              <a:ext uri="{FF2B5EF4-FFF2-40B4-BE49-F238E27FC236}">
                <a16:creationId xmlns:a16="http://schemas.microsoft.com/office/drawing/2014/main" id="{3D0D2707-18C2-FA48-9C1E-B114D1A3869D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-45720" y="-34290"/>
            <a:ext cx="9235440" cy="521208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80953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ull Bleed Video">
            <a:extLst>
              <a:ext uri="{FF2B5EF4-FFF2-40B4-BE49-F238E27FC236}">
                <a16:creationId xmlns:a16="http://schemas.microsoft.com/office/drawing/2014/main" id="{E64AE5ED-FB71-2940-A0AA-8B776317FAB2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-45720" y="-34290"/>
            <a:ext cx="9235440" cy="521208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238597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Signatur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33034725-7AAD-B746-AE51-C7D78423B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85" y="1466849"/>
            <a:ext cx="8229600" cy="857251"/>
          </a:xfrm>
          <a:noFill/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C330FAE0-5504-8A44-8C81-7D40C5EF21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1585" y="2151475"/>
            <a:ext cx="8229599" cy="4308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F961A44D-63B2-3547-B671-D76FD4AAA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90413" y="2633032"/>
            <a:ext cx="48869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3">
            <a:extLst>
              <a:ext uri="{FF2B5EF4-FFF2-40B4-BE49-F238E27FC236}">
                <a16:creationId xmlns:a16="http://schemas.microsoft.com/office/drawing/2014/main" id="{F0663673-BC83-3044-9EF4-B601B50B6DD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585" y="2741663"/>
            <a:ext cx="4114800" cy="29188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My Name</a:t>
            </a:r>
          </a:p>
        </p:txBody>
      </p:sp>
      <p:sp>
        <p:nvSpPr>
          <p:cNvPr id="13" name="H4">
            <a:extLst>
              <a:ext uri="{FF2B5EF4-FFF2-40B4-BE49-F238E27FC236}">
                <a16:creationId xmlns:a16="http://schemas.microsoft.com/office/drawing/2014/main" id="{4EEBD0D7-6519-B842-ACAE-C6ABB04093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585" y="3033762"/>
            <a:ext cx="2333625" cy="29099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My Title</a:t>
            </a:r>
          </a:p>
        </p:txBody>
      </p:sp>
    </p:spTree>
    <p:extLst>
      <p:ext uri="{BB962C8B-B14F-4D97-AF65-F5344CB8AC3E}">
        <p14:creationId xmlns:p14="http://schemas.microsoft.com/office/powerpoint/2010/main" val="1750241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 Signatur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33034725-7AAD-B746-AE51-C7D78423B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85" y="1466849"/>
            <a:ext cx="8229600" cy="857251"/>
          </a:xfrm>
          <a:noFill/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C330FAE0-5504-8A44-8C81-7D40C5EF21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1585" y="2151475"/>
            <a:ext cx="8229599" cy="4308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F961A44D-63B2-3547-B671-D76FD4AAA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90413" y="2633032"/>
            <a:ext cx="48869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3">
            <a:extLst>
              <a:ext uri="{FF2B5EF4-FFF2-40B4-BE49-F238E27FC236}">
                <a16:creationId xmlns:a16="http://schemas.microsoft.com/office/drawing/2014/main" id="{F0663673-BC83-3044-9EF4-B601B50B6DD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585" y="2741663"/>
            <a:ext cx="4114800" cy="29188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My Name</a:t>
            </a:r>
          </a:p>
        </p:txBody>
      </p:sp>
      <p:sp>
        <p:nvSpPr>
          <p:cNvPr id="13" name="H4">
            <a:extLst>
              <a:ext uri="{FF2B5EF4-FFF2-40B4-BE49-F238E27FC236}">
                <a16:creationId xmlns:a16="http://schemas.microsoft.com/office/drawing/2014/main" id="{4EEBD0D7-6519-B842-ACAE-C6ABB04093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585" y="3033762"/>
            <a:ext cx="2333625" cy="29099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My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16F1EA-8163-2F90-809C-BB51A31AB5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42520" y="3884341"/>
            <a:ext cx="4581525" cy="1058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59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t Signatur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33034725-7AAD-B746-AE51-C7D78423B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85" y="1466849"/>
            <a:ext cx="8229600" cy="857251"/>
          </a:xfrm>
          <a:noFill/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C330FAE0-5504-8A44-8C81-7D40C5EF21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1585" y="2151475"/>
            <a:ext cx="8229599" cy="4308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F961A44D-63B2-3547-B671-D76FD4AAA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90413" y="2633032"/>
            <a:ext cx="48869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H3">
            <a:extLst>
              <a:ext uri="{FF2B5EF4-FFF2-40B4-BE49-F238E27FC236}">
                <a16:creationId xmlns:a16="http://schemas.microsoft.com/office/drawing/2014/main" id="{F0663673-BC83-3044-9EF4-B601B50B6DD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585" y="2741663"/>
            <a:ext cx="4114800" cy="29188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My Name</a:t>
            </a:r>
          </a:p>
        </p:txBody>
      </p:sp>
      <p:sp>
        <p:nvSpPr>
          <p:cNvPr id="13" name="H4">
            <a:extLst>
              <a:ext uri="{FF2B5EF4-FFF2-40B4-BE49-F238E27FC236}">
                <a16:creationId xmlns:a16="http://schemas.microsoft.com/office/drawing/2014/main" id="{4EEBD0D7-6519-B842-ACAE-C6ABB04093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585" y="3033762"/>
            <a:ext cx="2333625" cy="29099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My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16F1EA-8163-2F90-809C-BB51A31AB5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42520" y="3884341"/>
            <a:ext cx="4581525" cy="105886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255C03-226B-5FC2-208E-578716830E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1600" y="2741663"/>
            <a:ext cx="3659188" cy="898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6237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/>
          <p:cNvSpPr>
            <a:spLocks noGrp="1"/>
          </p:cNvSpPr>
          <p:nvPr>
            <p:ph type="title"/>
          </p:nvPr>
        </p:nvSpPr>
        <p:spPr>
          <a:xfrm>
            <a:off x="457200" y="1785462"/>
            <a:ext cx="8229600" cy="857253"/>
          </a:xfrm>
        </p:spPr>
        <p:txBody>
          <a:bodyPr>
            <a:normAutofit/>
          </a:bodyPr>
          <a:lstStyle>
            <a:lvl1pPr>
              <a:defRPr sz="4400" b="1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H2 Subtitle">
            <a:extLst>
              <a:ext uri="{FF2B5EF4-FFF2-40B4-BE49-F238E27FC236}">
                <a16:creationId xmlns:a16="http://schemas.microsoft.com/office/drawing/2014/main" id="{DB257BD6-4D9A-CD45-BCE2-728C5AB620C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" y="2529642"/>
            <a:ext cx="8229600" cy="6794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52877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>
            <a:extLst>
              <a:ext uri="{FF2B5EF4-FFF2-40B4-BE49-F238E27FC236}">
                <a16:creationId xmlns:a16="http://schemas.microsoft.com/office/drawing/2014/main" id="{88B4A6B9-381D-5D40-84AC-41D60C0A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99"/>
            <a:ext cx="8229600" cy="85725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H2 Subtitle">
            <a:extLst>
              <a:ext uri="{FF2B5EF4-FFF2-40B4-BE49-F238E27FC236}">
                <a16:creationId xmlns:a16="http://schemas.microsoft.com/office/drawing/2014/main" id="{5B196C90-74A6-5E42-A204-A1E0DBCB67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" y="837565"/>
            <a:ext cx="8229600" cy="338456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00599B"/>
                </a:solidFill>
              </a:defRPr>
            </a:lvl1pPr>
            <a:lvl2pPr marL="457200" indent="0">
              <a:buNone/>
              <a:defRPr sz="2400">
                <a:solidFill>
                  <a:srgbClr val="00599B"/>
                </a:solidFill>
              </a:defRPr>
            </a:lvl2pPr>
            <a:lvl3pPr marL="914400" indent="0">
              <a:buNone/>
              <a:defRPr sz="2400">
                <a:solidFill>
                  <a:srgbClr val="00599B"/>
                </a:solidFill>
              </a:defRPr>
            </a:lvl3pPr>
            <a:lvl4pPr marL="1371600" indent="0">
              <a:buNone/>
              <a:defRPr sz="2400">
                <a:solidFill>
                  <a:srgbClr val="00599B"/>
                </a:solidFill>
              </a:defRPr>
            </a:lvl4pPr>
            <a:lvl5pPr marL="1828800" indent="0">
              <a:buNone/>
              <a:defRPr sz="2400">
                <a:solidFill>
                  <a:srgbClr val="00599B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Body Content">
            <a:extLst>
              <a:ext uri="{FF2B5EF4-FFF2-40B4-BE49-F238E27FC236}">
                <a16:creationId xmlns:a16="http://schemas.microsoft.com/office/drawing/2014/main" id="{4F275BD8-ECF8-F54B-B4E2-A66F7AB27D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8229600" cy="309880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1600"/>
            </a:lvl1pPr>
            <a:lvl2pPr marL="742950" indent="-28575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66960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1 Title">
            <a:extLst>
              <a:ext uri="{FF2B5EF4-FFF2-40B4-BE49-F238E27FC236}">
                <a16:creationId xmlns:a16="http://schemas.microsoft.com/office/drawing/2014/main" id="{32D9C8E5-1CF3-6F45-9C03-04506B4E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H2 Subtitle">
            <a:extLst>
              <a:ext uri="{FF2B5EF4-FFF2-40B4-BE49-F238E27FC236}">
                <a16:creationId xmlns:a16="http://schemas.microsoft.com/office/drawing/2014/main" id="{7E449A25-5BA8-A049-892B-A920427B81B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" y="799465"/>
            <a:ext cx="8229600" cy="338456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00599B"/>
                </a:solidFill>
              </a:defRPr>
            </a:lvl1pPr>
            <a:lvl2pPr marL="457200" indent="0">
              <a:buNone/>
              <a:defRPr sz="2400">
                <a:solidFill>
                  <a:srgbClr val="00599B"/>
                </a:solidFill>
              </a:defRPr>
            </a:lvl2pPr>
            <a:lvl3pPr marL="914400" indent="0">
              <a:buNone/>
              <a:defRPr sz="2400">
                <a:solidFill>
                  <a:srgbClr val="00599B"/>
                </a:solidFill>
              </a:defRPr>
            </a:lvl3pPr>
            <a:lvl4pPr marL="1371600" indent="0">
              <a:buNone/>
              <a:defRPr sz="2400">
                <a:solidFill>
                  <a:srgbClr val="00599B"/>
                </a:solidFill>
              </a:defRPr>
            </a:lvl4pPr>
            <a:lvl5pPr marL="1828800" indent="0">
              <a:buNone/>
              <a:defRPr sz="2400">
                <a:solidFill>
                  <a:srgbClr val="00599B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Body Content 1"/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4038600" cy="3098800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Body Content 2"/>
          <p:cNvSpPr>
            <a:spLocks noGrp="1"/>
          </p:cNvSpPr>
          <p:nvPr>
            <p:ph sz="half" idx="2"/>
          </p:nvPr>
        </p:nvSpPr>
        <p:spPr>
          <a:xfrm>
            <a:off x="4648200" y="1310641"/>
            <a:ext cx="4038600" cy="3098800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14677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1 Title">
            <a:extLst>
              <a:ext uri="{FF2B5EF4-FFF2-40B4-BE49-F238E27FC236}">
                <a16:creationId xmlns:a16="http://schemas.microsoft.com/office/drawing/2014/main" id="{32D9C8E5-1CF3-6F45-9C03-04506B4E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Body Content 2"/>
          <p:cNvSpPr>
            <a:spLocks noGrp="1"/>
          </p:cNvSpPr>
          <p:nvPr>
            <p:ph sz="half" idx="2"/>
          </p:nvPr>
        </p:nvSpPr>
        <p:spPr>
          <a:xfrm>
            <a:off x="47501" y="1111158"/>
            <a:ext cx="2721430" cy="1668483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Body Content 2">
            <a:extLst>
              <a:ext uri="{FF2B5EF4-FFF2-40B4-BE49-F238E27FC236}">
                <a16:creationId xmlns:a16="http://schemas.microsoft.com/office/drawing/2014/main" id="{AF760239-E1E4-98A8-BC2A-AD64F71B7E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7499" y="2856015"/>
            <a:ext cx="2721431" cy="1668483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Body Content 2">
            <a:extLst>
              <a:ext uri="{FF2B5EF4-FFF2-40B4-BE49-F238E27FC236}">
                <a16:creationId xmlns:a16="http://schemas.microsoft.com/office/drawing/2014/main" id="{52458702-0A0A-743A-4663-E0EA4FBC4EB5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2919350" y="1111158"/>
            <a:ext cx="2644240" cy="1744857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Body Content 2">
            <a:extLst>
              <a:ext uri="{FF2B5EF4-FFF2-40B4-BE49-F238E27FC236}">
                <a16:creationId xmlns:a16="http://schemas.microsoft.com/office/drawing/2014/main" id="{E7DCE5C4-5A12-8BD9-2E79-6B094F4C1F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909453" y="2985224"/>
            <a:ext cx="2721431" cy="1971304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Body Content 2">
            <a:extLst>
              <a:ext uri="{FF2B5EF4-FFF2-40B4-BE49-F238E27FC236}">
                <a16:creationId xmlns:a16="http://schemas.microsoft.com/office/drawing/2014/main" id="{3180402C-B205-3B02-80EC-1389CEFE02F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08916" y="1117911"/>
            <a:ext cx="2933203" cy="1661730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Body Content 2">
            <a:extLst>
              <a:ext uri="{FF2B5EF4-FFF2-40B4-BE49-F238E27FC236}">
                <a16:creationId xmlns:a16="http://schemas.microsoft.com/office/drawing/2014/main" id="{1D0698A4-F993-1339-EDDC-E122275B26E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75267" y="2985224"/>
            <a:ext cx="2952999" cy="1959926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0621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Wide Table">
            <a:extLst>
              <a:ext uri="{FF2B5EF4-FFF2-40B4-BE49-F238E27FC236}">
                <a16:creationId xmlns:a16="http://schemas.microsoft.com/office/drawing/2014/main" id="{A31F2DD0-A818-C246-A801-671F4BC2994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28600" y="285750"/>
            <a:ext cx="8686800" cy="457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81464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1 Title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Body Content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8415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5" r:id="rId3"/>
    <p:sldLayoutId id="2147483666" r:id="rId4"/>
    <p:sldLayoutId id="2147483654" r:id="rId5"/>
    <p:sldLayoutId id="2147483650" r:id="rId6"/>
    <p:sldLayoutId id="2147483652" r:id="rId7"/>
    <p:sldLayoutId id="2147483664" r:id="rId8"/>
    <p:sldLayoutId id="2147483659" r:id="rId9"/>
    <p:sldLayoutId id="2147483662" r:id="rId10"/>
    <p:sldLayoutId id="2147483660" r:id="rId11"/>
    <p:sldLayoutId id="214748366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35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EE217BC-0378-6A9B-96E6-12716589E707}"/>
              </a:ext>
            </a:extLst>
          </p:cNvPr>
          <p:cNvSpPr txBox="1"/>
          <p:nvPr/>
        </p:nvSpPr>
        <p:spPr>
          <a:xfrm>
            <a:off x="1361130" y="579353"/>
            <a:ext cx="61983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LOAN PREDICTION BASED </a:t>
            </a:r>
          </a:p>
          <a:p>
            <a:pPr algn="ctr"/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CUSTOMER BEHAVIOR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180BDE-5254-B8F7-D07E-C3C787089A57}"/>
              </a:ext>
            </a:extLst>
          </p:cNvPr>
          <p:cNvSpPr txBox="1"/>
          <p:nvPr/>
        </p:nvSpPr>
        <p:spPr>
          <a:xfrm>
            <a:off x="7250215" y="4382157"/>
            <a:ext cx="167306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Dhruv Saldanha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31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A1164DB-5D94-39C6-4110-42D80A06D1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493269"/>
            <a:ext cx="9144000" cy="471328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91319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Numerical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6D9E8-BF0C-F163-0DE0-9D78B48AB76A}"/>
              </a:ext>
            </a:extLst>
          </p:cNvPr>
          <p:cNvSpPr txBox="1"/>
          <p:nvPr/>
        </p:nvSpPr>
        <p:spPr>
          <a:xfrm>
            <a:off x="3295935" y="3551579"/>
            <a:ext cx="272955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This is a real-time </a:t>
            </a:r>
            <a:r>
              <a:rPr lang="en-US" sz="1050" b="1" dirty="0"/>
              <a:t>dataset</a:t>
            </a:r>
            <a:r>
              <a:rPr lang="en-US" sz="1050" dirty="0"/>
              <a:t> hence with any loan disbursement agency the </a:t>
            </a:r>
            <a:r>
              <a:rPr lang="en-US" sz="1050" b="1" dirty="0"/>
              <a:t>number of non-defaulters &gt; number of Defaulters</a:t>
            </a:r>
            <a:endParaRPr lang="en-IN" sz="1050" b="1" dirty="0"/>
          </a:p>
        </p:txBody>
      </p:sp>
    </p:spTree>
    <p:extLst>
      <p:ext uri="{BB962C8B-B14F-4D97-AF65-F5344CB8AC3E}">
        <p14:creationId xmlns:p14="http://schemas.microsoft.com/office/powerpoint/2010/main" val="1044620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6382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Categorical Variables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BECD2A-2566-E177-8F85-AA4857F51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1" y="500311"/>
            <a:ext cx="9143999" cy="46882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FCE01-B130-0469-7EE8-821AAB4E5758}"/>
              </a:ext>
            </a:extLst>
          </p:cNvPr>
          <p:cNvSpPr txBox="1"/>
          <p:nvPr/>
        </p:nvSpPr>
        <p:spPr>
          <a:xfrm>
            <a:off x="3193576" y="791570"/>
            <a:ext cx="25794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Here can clearly see that the data is imbalanced with respect to the “</a:t>
            </a:r>
            <a:r>
              <a:rPr lang="en-US" sz="900" dirty="0" err="1"/>
              <a:t>Risk_Flag</a:t>
            </a:r>
            <a:r>
              <a:rPr lang="en-US" sz="900" dirty="0"/>
              <a:t>” indicator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2542304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0BF6-72AF-4AC7-AC11-E3DDC51C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58549"/>
          </a:xfrm>
        </p:spPr>
        <p:txBody>
          <a:bodyPr>
            <a:normAutofit fontScale="90000"/>
          </a:bodyPr>
          <a:lstStyle/>
          <a:p>
            <a:r>
              <a:rPr lang="en-US" b="1" i="0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Initial Model Evaluation and Metrics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133A7-1BA8-C6BB-1B16-7F4EB828D17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0" y="558551"/>
            <a:ext cx="9143999" cy="3653094"/>
          </a:xfrm>
        </p:spPr>
        <p:txBody>
          <a:bodyPr/>
          <a:lstStyle/>
          <a:p>
            <a:r>
              <a:rPr lang="en-US" dirty="0"/>
              <a:t>First Pass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9A03C-106F-C63D-858C-03A83FB23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766"/>
            <a:ext cx="4056789" cy="33788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E91A7B-D1DF-0992-8CE4-8B26609D150B}"/>
              </a:ext>
            </a:extLst>
          </p:cNvPr>
          <p:cNvSpPr txBox="1"/>
          <p:nvPr/>
        </p:nvSpPr>
        <p:spPr>
          <a:xfrm>
            <a:off x="4494029" y="760687"/>
            <a:ext cx="3046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can see that based on </a:t>
            </a:r>
            <a:r>
              <a:rPr lang="en-US" sz="1400" b="1" dirty="0"/>
              <a:t>accuracy</a:t>
            </a:r>
            <a:r>
              <a:rPr lang="en-US" sz="1400" dirty="0"/>
              <a:t> the </a:t>
            </a:r>
            <a:r>
              <a:rPr lang="en-US" sz="1400" b="1" dirty="0"/>
              <a:t>Random Forrest </a:t>
            </a:r>
            <a:r>
              <a:rPr lang="en-US" sz="1400" dirty="0"/>
              <a:t>Classifier does well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XG-Boost </a:t>
            </a:r>
            <a:r>
              <a:rPr lang="en-US" sz="1400" dirty="0"/>
              <a:t>is tried again later on as it to is a </a:t>
            </a:r>
            <a:r>
              <a:rPr lang="en-US" sz="1400" b="1" dirty="0"/>
              <a:t>tree-based classifier</a:t>
            </a:r>
            <a:endParaRPr lang="en-IN" sz="1400" b="1" dirty="0"/>
          </a:p>
        </p:txBody>
      </p:sp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C3ED910C-ECEA-C55D-3E7C-324103CF1C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93604" y="2045583"/>
            <a:ext cx="2978154" cy="2989974"/>
          </a:xfrm>
        </p:spPr>
      </p:pic>
    </p:spTree>
    <p:extLst>
      <p:ext uri="{BB962C8B-B14F-4D97-AF65-F5344CB8AC3E}">
        <p14:creationId xmlns:p14="http://schemas.microsoft.com/office/powerpoint/2010/main" val="1005976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3459-5708-69F6-2545-82D49D9F4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77470"/>
          </a:xfrm>
        </p:spPr>
        <p:txBody>
          <a:bodyPr>
            <a:normAutofit fontScale="90000"/>
          </a:bodyPr>
          <a:lstStyle/>
          <a:p>
            <a:r>
              <a:rPr lang="en-US" b="1" i="0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Model Evaluation and Metrics Contd.</a:t>
            </a:r>
            <a:endParaRPr lang="en-IN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9184D0A-AB52-ACD5-3449-16BEFA014F66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1270243" y="477470"/>
            <a:ext cx="6693595" cy="3896335"/>
          </a:xfrm>
        </p:spPr>
      </p:pic>
    </p:spTree>
    <p:extLst>
      <p:ext uri="{BB962C8B-B14F-4D97-AF65-F5344CB8AC3E}">
        <p14:creationId xmlns:p14="http://schemas.microsoft.com/office/powerpoint/2010/main" val="1386231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CDBC1-0DD2-8621-8402-E81938F0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9541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BF6CE-2E6F-D05B-46C5-21AD99270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549541"/>
            <a:ext cx="9144000" cy="3675617"/>
          </a:xfrm>
        </p:spPr>
        <p:txBody>
          <a:bodyPr/>
          <a:lstStyle/>
          <a:p>
            <a:r>
              <a:rPr lang="en-US" dirty="0"/>
              <a:t>Feature Engineering and Encoding: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Create a </a:t>
            </a:r>
            <a:r>
              <a:rPr lang="en-US" b="1" dirty="0"/>
              <a:t>derived field called “Location” </a:t>
            </a:r>
            <a:r>
              <a:rPr lang="en-US" dirty="0"/>
              <a:t>as we all columns equally important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“Bangalore[12]” + “_Karnataka” = “</a:t>
            </a:r>
            <a:r>
              <a:rPr lang="en-US" dirty="0" err="1"/>
              <a:t>bangalorekarnataka</a:t>
            </a:r>
            <a:r>
              <a:rPr lang="en-US" dirty="0"/>
              <a:t>”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/>
              <a:t>One Hot Encoded</a:t>
            </a:r>
            <a:r>
              <a:rPr lang="en-US" dirty="0"/>
              <a:t> low categorical cardinality variable (with unique values &lt; 3)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“Married/Single”/ “</a:t>
            </a:r>
            <a:r>
              <a:rPr lang="en-US" dirty="0" err="1"/>
              <a:t>Car_Ownership</a:t>
            </a:r>
            <a:r>
              <a:rPr lang="en-US" dirty="0"/>
              <a:t>”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/>
              <a:t>Binary Encoded</a:t>
            </a:r>
            <a:r>
              <a:rPr lang="en-US" dirty="0"/>
              <a:t> when categorical cardinality &gt;=3 </a:t>
            </a:r>
            <a:r>
              <a:rPr lang="en-US" b="1" dirty="0"/>
              <a:t>to prevent increased dimensionality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“</a:t>
            </a:r>
            <a:r>
              <a:rPr lang="en-US" dirty="0" err="1"/>
              <a:t>House_Ownership</a:t>
            </a:r>
            <a:r>
              <a:rPr lang="en-US" dirty="0"/>
              <a:t>”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/>
              <a:t>Nominal Label Encoding </a:t>
            </a:r>
            <a:r>
              <a:rPr lang="en-US" dirty="0"/>
              <a:t>columns which have </a:t>
            </a:r>
            <a:r>
              <a:rPr lang="en-US" b="1" dirty="0"/>
              <a:t>not particular ordering </a:t>
            </a:r>
            <a:r>
              <a:rPr lang="en-US" dirty="0"/>
              <a:t>in them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“Profession”/ “Location”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/>
              <a:t>Dropped unique identifiable columns </a:t>
            </a:r>
            <a:r>
              <a:rPr lang="en-US" dirty="0"/>
              <a:t>such as “Id”, “City”, “State” to reduce the dataset size from </a:t>
            </a:r>
            <a:r>
              <a:rPr lang="en-US" b="1" dirty="0"/>
              <a:t>252k </a:t>
            </a:r>
            <a:r>
              <a:rPr lang="en-US" b="1" dirty="0">
                <a:sym typeface="Wingdings" panose="05000000000000000000" pitchFamily="2" charset="2"/>
              </a:rPr>
              <a:t>43k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>
                <a:sym typeface="Wingdings" panose="05000000000000000000" pitchFamily="2" charset="2"/>
              </a:rPr>
              <a:t>Over Sampling </a:t>
            </a:r>
            <a:r>
              <a:rPr lang="en-US" dirty="0">
                <a:sym typeface="Wingdings" panose="05000000000000000000" pitchFamily="2" charset="2"/>
              </a:rPr>
              <a:t>the minority class using</a:t>
            </a:r>
            <a:r>
              <a:rPr lang="en-US" b="1" dirty="0">
                <a:sym typeface="Wingdings" panose="05000000000000000000" pitchFamily="2" charset="2"/>
              </a:rPr>
              <a:t> ADASYN </a:t>
            </a:r>
            <a:r>
              <a:rPr lang="en-US" dirty="0">
                <a:sym typeface="Wingdings" panose="05000000000000000000" pitchFamily="2" charset="2"/>
              </a:rPr>
              <a:t>and</a:t>
            </a:r>
            <a:r>
              <a:rPr lang="en-US" b="1" dirty="0">
                <a:sym typeface="Wingdings" panose="05000000000000000000" pitchFamily="2" charset="2"/>
              </a:rPr>
              <a:t> Random Over Sampler</a:t>
            </a:r>
            <a:endParaRPr lang="en-US" b="1" dirty="0"/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 marL="914400" lvl="2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5539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1900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Encoding for Categorical Features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0" y="2141548"/>
            <a:ext cx="2490716" cy="83068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algn="just">
              <a:buNone/>
            </a:pPr>
            <a:r>
              <a:rPr lang="en-US" sz="1050" dirty="0"/>
              <a:t>Cleaned and pre-processed the “</a:t>
            </a:r>
            <a:r>
              <a:rPr lang="en-US" sz="1050" b="1" dirty="0"/>
              <a:t>City</a:t>
            </a:r>
            <a:r>
              <a:rPr lang="en-US" sz="1050" dirty="0"/>
              <a:t>” and “</a:t>
            </a:r>
            <a:r>
              <a:rPr lang="en-US" sz="1050" b="1" dirty="0"/>
              <a:t>State</a:t>
            </a:r>
            <a:r>
              <a:rPr lang="en-US" sz="1050" dirty="0"/>
              <a:t>” by </a:t>
            </a:r>
            <a:r>
              <a:rPr lang="en-US" sz="1050" b="1" dirty="0"/>
              <a:t>removing special characters </a:t>
            </a:r>
            <a:r>
              <a:rPr lang="en-US" sz="1050" dirty="0"/>
              <a:t>like [,_-] and </a:t>
            </a:r>
            <a:r>
              <a:rPr lang="en-US" sz="1050" b="1" dirty="0"/>
              <a:t>digits</a:t>
            </a:r>
            <a:r>
              <a:rPr lang="en-US" sz="1050" dirty="0"/>
              <a:t> we created a derived field called “Location”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83F666-3CE9-08CF-E432-CC6E4A86D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782" y="619003"/>
            <a:ext cx="3678069" cy="17941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BC9E1E-75D3-F20B-B56F-31D71BA77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201" y="2730318"/>
            <a:ext cx="4292821" cy="1797142"/>
          </a:xfrm>
          <a:prstGeom prst="rect">
            <a:avLst/>
          </a:prstGeom>
        </p:spPr>
      </p:pic>
      <p:sp>
        <p:nvSpPr>
          <p:cNvPr id="26" name="Arrow: Bent 25">
            <a:extLst>
              <a:ext uri="{FF2B5EF4-FFF2-40B4-BE49-F238E27FC236}">
                <a16:creationId xmlns:a16="http://schemas.microsoft.com/office/drawing/2014/main" id="{DC569937-14D6-94D7-2D57-5E112B50C4BE}"/>
              </a:ext>
            </a:extLst>
          </p:cNvPr>
          <p:cNvSpPr/>
          <p:nvPr/>
        </p:nvSpPr>
        <p:spPr>
          <a:xfrm rot="5400000">
            <a:off x="6243850" y="1834214"/>
            <a:ext cx="948519" cy="843689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F10B6978-6B55-6B0B-9AA9-9DF0EC0C6988}"/>
              </a:ext>
            </a:extLst>
          </p:cNvPr>
          <p:cNvSpPr txBox="1">
            <a:spLocks/>
          </p:cNvSpPr>
          <p:nvPr/>
        </p:nvSpPr>
        <p:spPr>
          <a:xfrm>
            <a:off x="6485630" y="905081"/>
            <a:ext cx="2490716" cy="8306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itchFamily="2" charset="2"/>
              <a:buNone/>
            </a:pPr>
            <a:r>
              <a:rPr lang="en-US" sz="1050" b="1" dirty="0"/>
              <a:t>Nominally encoded</a:t>
            </a:r>
            <a:r>
              <a:rPr lang="en-US" sz="1050" dirty="0"/>
              <a:t> the new derived “</a:t>
            </a:r>
            <a:r>
              <a:rPr lang="en-US" sz="1050" b="1" dirty="0"/>
              <a:t>Location</a:t>
            </a:r>
            <a:r>
              <a:rPr lang="en-US" sz="1050" dirty="0"/>
              <a:t>” column using </a:t>
            </a:r>
            <a:r>
              <a:rPr lang="en-US" sz="1050" b="1" dirty="0"/>
              <a:t>Label Encoder</a:t>
            </a:r>
            <a:r>
              <a:rPr lang="en-US" sz="1050" dirty="0"/>
              <a:t> as this is a </a:t>
            </a:r>
            <a:r>
              <a:rPr lang="en-US" sz="1050" b="1" dirty="0"/>
              <a:t>high cardinality categorical variable</a:t>
            </a:r>
            <a:r>
              <a:rPr lang="en-US" sz="1050" dirty="0"/>
              <a:t> and would increase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3221402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18C6-A371-38D0-74DA-E549CE943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7797"/>
          </a:xfrm>
        </p:spPr>
        <p:txBody>
          <a:bodyPr>
            <a:normAutofit/>
          </a:bodyPr>
          <a:lstStyle/>
          <a:p>
            <a:r>
              <a:rPr lang="en-US" sz="3200" dirty="0"/>
              <a:t>Encoding for Categorical Features Contd.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BFFED9-9368-D7A5-81A7-EB2430279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195" y="658336"/>
            <a:ext cx="1771741" cy="8445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415EA3-210E-C443-AD69-A96E6AD31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044" y="683737"/>
            <a:ext cx="2876698" cy="819192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50AD8CF5-C463-CFCE-99E7-E6170583B3A8}"/>
              </a:ext>
            </a:extLst>
          </p:cNvPr>
          <p:cNvSpPr/>
          <p:nvPr/>
        </p:nvSpPr>
        <p:spPr>
          <a:xfrm>
            <a:off x="3615936" y="1031962"/>
            <a:ext cx="1461108" cy="3070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79A913-2883-08EA-9491-9722DF814194}"/>
              </a:ext>
            </a:extLst>
          </p:cNvPr>
          <p:cNvSpPr txBox="1"/>
          <p:nvPr/>
        </p:nvSpPr>
        <p:spPr>
          <a:xfrm>
            <a:off x="3615936" y="614153"/>
            <a:ext cx="13943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b="1" dirty="0"/>
              <a:t>Binary Encoded</a:t>
            </a:r>
            <a:r>
              <a:rPr lang="en-US" sz="900" dirty="0"/>
              <a:t> the “</a:t>
            </a:r>
            <a:r>
              <a:rPr lang="en-US" sz="900" b="1" dirty="0" err="1"/>
              <a:t>House_Ownership</a:t>
            </a:r>
            <a:r>
              <a:rPr lang="en-US" sz="900" dirty="0"/>
              <a:t>” to reduce dimensionality</a:t>
            </a:r>
            <a:endParaRPr lang="en-IN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04BBBC-6CC0-AA59-9E43-7AC80FCC452A}"/>
              </a:ext>
            </a:extLst>
          </p:cNvPr>
          <p:cNvSpPr txBox="1"/>
          <p:nvPr/>
        </p:nvSpPr>
        <p:spPr>
          <a:xfrm>
            <a:off x="3682668" y="1332935"/>
            <a:ext cx="13276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dirty="0"/>
              <a:t>2 columns instead of 3</a:t>
            </a:r>
            <a:endParaRPr lang="en-IN" sz="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BF2CC4-ED71-484F-8753-88395F313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0" y="1704204"/>
            <a:ext cx="2381372" cy="1739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680E6D-BEAE-324B-DCFD-8682C7C4710F}"/>
              </a:ext>
            </a:extLst>
          </p:cNvPr>
          <p:cNvSpPr txBox="1"/>
          <p:nvPr/>
        </p:nvSpPr>
        <p:spPr>
          <a:xfrm>
            <a:off x="225712" y="3463053"/>
            <a:ext cx="21165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dirty="0"/>
              <a:t>Encoded the “</a:t>
            </a:r>
            <a:r>
              <a:rPr lang="en-US" sz="900" b="1" dirty="0"/>
              <a:t>Profession</a:t>
            </a:r>
            <a:r>
              <a:rPr lang="en-US" sz="900" dirty="0"/>
              <a:t>” column using </a:t>
            </a:r>
            <a:r>
              <a:rPr lang="en-US" sz="900" b="1" dirty="0"/>
              <a:t>Label Encoding </a:t>
            </a:r>
            <a:r>
              <a:rPr lang="en-US" sz="900" dirty="0"/>
              <a:t>due to </a:t>
            </a:r>
            <a:r>
              <a:rPr lang="en-US" sz="900" b="1" dirty="0"/>
              <a:t>high categorical cardinality</a:t>
            </a:r>
            <a:endParaRPr lang="en-IN" sz="9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DC8519-4AEA-47DF-B747-578AC8D95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114" y="3511289"/>
            <a:ext cx="2910057" cy="6350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103EDB-439B-1075-DA61-96CA1E324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090" y="3506353"/>
            <a:ext cx="1854295" cy="6350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9FADA1-E421-66CD-A057-2F44DB6C2918}"/>
              </a:ext>
            </a:extLst>
          </p:cNvPr>
          <p:cNvSpPr txBox="1"/>
          <p:nvPr/>
        </p:nvSpPr>
        <p:spPr>
          <a:xfrm>
            <a:off x="4619257" y="2974418"/>
            <a:ext cx="2518521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b="1" dirty="0"/>
              <a:t>One Hot Encoded</a:t>
            </a:r>
            <a:r>
              <a:rPr lang="en-US" sz="900" dirty="0"/>
              <a:t> the “</a:t>
            </a:r>
            <a:r>
              <a:rPr lang="en-US" sz="900" b="1" dirty="0" err="1"/>
              <a:t>Car_Ownership</a:t>
            </a:r>
            <a:r>
              <a:rPr lang="en-US" sz="900" dirty="0"/>
              <a:t>” &amp;  “</a:t>
            </a:r>
            <a:r>
              <a:rPr lang="en-US" sz="900" b="1" dirty="0"/>
              <a:t>Married/Single</a:t>
            </a:r>
            <a:r>
              <a:rPr lang="en-US" sz="900" dirty="0"/>
              <a:t>” columns. This helps sensing  patterns by classification algorithms</a:t>
            </a:r>
            <a:endParaRPr lang="en-IN" sz="900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0372073-2E4C-D311-739D-EB5BEC3A4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114" y="2182220"/>
            <a:ext cx="2910057" cy="6096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CA39D3-E413-F480-FB7F-D0A1A37FF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6266" y="2194677"/>
            <a:ext cx="1854295" cy="567136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C6FF47D4-CD2D-15CC-F739-CCDFF8BF02CB}"/>
              </a:ext>
            </a:extLst>
          </p:cNvPr>
          <p:cNvSpPr/>
          <p:nvPr/>
        </p:nvSpPr>
        <p:spPr>
          <a:xfrm>
            <a:off x="5567385" y="2415654"/>
            <a:ext cx="522729" cy="1560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0314B94-9FBE-8853-BE07-3A239056C597}"/>
              </a:ext>
            </a:extLst>
          </p:cNvPr>
          <p:cNvSpPr/>
          <p:nvPr/>
        </p:nvSpPr>
        <p:spPr>
          <a:xfrm>
            <a:off x="5567385" y="3766782"/>
            <a:ext cx="522729" cy="2041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058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F3022-2F34-4C0A-9EDB-D2FA8DF7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61915"/>
          </a:xfrm>
        </p:spPr>
        <p:txBody>
          <a:bodyPr/>
          <a:lstStyle/>
          <a:p>
            <a:r>
              <a:rPr lang="en-US" sz="3200" dirty="0"/>
              <a:t>Scaling Numerical Features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F88434-346A-30E9-92CF-B4C16A1D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916"/>
            <a:ext cx="4319987" cy="1247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6A9D79-4B85-325E-C985-651465598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2756"/>
            <a:ext cx="4319987" cy="124758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883775-34F9-8ABF-B5A2-9F0A9512BDB8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>
            <a:off x="2159994" y="1909498"/>
            <a:ext cx="0" cy="1023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89CA48-20AA-0439-2A09-6BDB075045C2}"/>
              </a:ext>
            </a:extLst>
          </p:cNvPr>
          <p:cNvSpPr txBox="1"/>
          <p:nvPr/>
        </p:nvSpPr>
        <p:spPr>
          <a:xfrm>
            <a:off x="163776" y="1985749"/>
            <a:ext cx="1787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00" dirty="0"/>
              <a:t>We can see that the </a:t>
            </a:r>
            <a:r>
              <a:rPr lang="en-US" sz="800" b="1" dirty="0"/>
              <a:t>mean</a:t>
            </a:r>
            <a:r>
              <a:rPr lang="en-US" sz="800" dirty="0"/>
              <a:t> for some columns such as “</a:t>
            </a:r>
            <a:r>
              <a:rPr lang="en-US" sz="800" b="1" dirty="0"/>
              <a:t>Income</a:t>
            </a:r>
            <a:r>
              <a:rPr lang="en-US" sz="800" dirty="0"/>
              <a:t>” and “</a:t>
            </a:r>
            <a:r>
              <a:rPr lang="en-US" sz="800" b="1" dirty="0" err="1"/>
              <a:t>enc_Location</a:t>
            </a:r>
            <a:r>
              <a:rPr lang="en-US" sz="800" dirty="0"/>
              <a:t>” have a </a:t>
            </a:r>
            <a:r>
              <a:rPr lang="en-US" sz="800" b="1" dirty="0"/>
              <a:t>very large mean value</a:t>
            </a:r>
            <a:r>
              <a:rPr lang="en-US" sz="800" dirty="0"/>
              <a:t> which affects the </a:t>
            </a:r>
            <a:r>
              <a:rPr lang="en-US" sz="800" b="1" dirty="0"/>
              <a:t>uniformity of scale</a:t>
            </a:r>
            <a:r>
              <a:rPr lang="en-US" sz="800" dirty="0"/>
              <a:t>, </a:t>
            </a:r>
            <a:r>
              <a:rPr lang="en-US" sz="800" b="1" dirty="0"/>
              <a:t>algorithm sensitivity </a:t>
            </a:r>
            <a:r>
              <a:rPr lang="en-US" sz="800" dirty="0"/>
              <a:t>and in turn </a:t>
            </a:r>
            <a:r>
              <a:rPr lang="en-US" sz="800" b="1" dirty="0"/>
              <a:t>penalizes the magnitude of coefficients </a:t>
            </a:r>
            <a:endParaRPr lang="en-IN" sz="8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A9B1A35-9189-9350-C3D7-EBF8B4067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403" y="1753833"/>
            <a:ext cx="4496337" cy="1118923"/>
          </a:xfrm>
          <a:prstGeom prst="rect">
            <a:avLst/>
          </a:prstGeom>
        </p:spPr>
      </p:pic>
      <p:sp>
        <p:nvSpPr>
          <p:cNvPr id="22" name="Arrow: Bent 21">
            <a:extLst>
              <a:ext uri="{FF2B5EF4-FFF2-40B4-BE49-F238E27FC236}">
                <a16:creationId xmlns:a16="http://schemas.microsoft.com/office/drawing/2014/main" id="{4AFFC0B5-2795-D998-0CFE-480E950B232E}"/>
              </a:ext>
            </a:extLst>
          </p:cNvPr>
          <p:cNvSpPr/>
          <p:nvPr/>
        </p:nvSpPr>
        <p:spPr>
          <a:xfrm rot="5400000">
            <a:off x="4337567" y="1112011"/>
            <a:ext cx="674000" cy="606331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B0EC62-1443-F351-9180-D65085AA43AD}"/>
              </a:ext>
            </a:extLst>
          </p:cNvPr>
          <p:cNvSpPr txBox="1"/>
          <p:nvPr/>
        </p:nvSpPr>
        <p:spPr>
          <a:xfrm>
            <a:off x="4944135" y="1223336"/>
            <a:ext cx="1787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800" dirty="0"/>
              <a:t>After scaling the columns, we get the below see descriptive statistics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13791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FFDD1-44E1-B1AD-90A1-5EED95715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11790"/>
          </a:xfrm>
        </p:spPr>
        <p:txBody>
          <a:bodyPr>
            <a:normAutofit fontScale="90000"/>
          </a:bodyPr>
          <a:lstStyle/>
          <a:p>
            <a:r>
              <a:rPr lang="en-US" dirty="0"/>
              <a:t>Dealing with Imbalanced Data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7E7FA-5A87-C298-7735-0B162D9E6D99}"/>
              </a:ext>
            </a:extLst>
          </p:cNvPr>
          <p:cNvSpPr txBox="1"/>
          <p:nvPr/>
        </p:nvSpPr>
        <p:spPr>
          <a:xfrm>
            <a:off x="0" y="566382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Synthetic Minority Over-Sampling Technique (SMOTE): Uses </a:t>
            </a:r>
            <a:r>
              <a:rPr lang="en-US" b="1" dirty="0"/>
              <a:t>K-Nearest Neighbor's </a:t>
            </a:r>
            <a:r>
              <a:rPr lang="en-US" dirty="0"/>
              <a:t>to synthetically generate new instances of the minority class.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0AA0EE-16B3-3D67-683F-F50F3117A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48" y="939787"/>
            <a:ext cx="1549480" cy="520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3C24B3-D122-3567-06AE-2D1E00102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6" y="2676850"/>
            <a:ext cx="2181767" cy="14717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9DD409-8E35-603A-A21D-0A67163E8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261" y="2676850"/>
            <a:ext cx="2643171" cy="130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18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9336-0F71-3B06-0642-38BB7C605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8686800" cy="771100"/>
          </a:xfrm>
        </p:spPr>
        <p:txBody>
          <a:bodyPr/>
          <a:lstStyle/>
          <a:p>
            <a:r>
              <a:rPr lang="en-US" dirty="0"/>
              <a:t>Dealing with Imbalance Data Contd.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E9DEE-7222-DC54-BE16-1BE831163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627797"/>
            <a:ext cx="9143999" cy="451570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Adaptive Synthetics Sampling Approach (ADASYN): Over Sampling technique that generate new instances based on </a:t>
            </a:r>
            <a:r>
              <a:rPr lang="en-US" b="1" dirty="0"/>
              <a:t>adaptive density-based distributions </a:t>
            </a:r>
            <a:r>
              <a:rPr lang="en-US" dirty="0"/>
              <a:t>in other words generating new instances of the minority class </a:t>
            </a:r>
            <a:r>
              <a:rPr lang="en-US" b="1" dirty="0"/>
              <a:t>using data points which are on the classification line thus giving the model the ability to learn more skill fully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Over Sampling: Picks minority samples at random with replacement.</a:t>
            </a:r>
            <a:endParaRPr lang="en-IN" dirty="0"/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16EF91-2BCC-C917-BEC9-D60B4AFE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579" y="1790507"/>
            <a:ext cx="1972102" cy="1322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41D003-1EF1-F380-3ECF-4F45F53D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910" y="1790507"/>
            <a:ext cx="3003306" cy="10915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4BB231-7499-D257-68B3-87DDF8133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832" y="3509854"/>
            <a:ext cx="4026107" cy="107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13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17" y="587826"/>
            <a:ext cx="8229600" cy="857250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70583"/>
            <a:ext cx="8229600" cy="3098800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Clr>
                <a:srgbClr val="00599B"/>
              </a:buClr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The dataset </a:t>
            </a:r>
            <a:r>
              <a:rPr lang="en-US" sz="1800" dirty="0">
                <a:latin typeface="Times New Roman" panose="02020603050405020304" pitchFamily="18" charset="0"/>
                <a:ea typeface="Aptos" panose="020B0004020202020204" pitchFamily="34" charset="0"/>
              </a:rPr>
              <a:t>c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hosen for the project comprises of historical customer data, which will be used to train a predictive model for identifying potential loan defaulters.</a:t>
            </a:r>
          </a:p>
          <a:p>
            <a:pPr marL="0" indent="0" algn="just">
              <a:lnSpc>
                <a:spcPct val="100000"/>
              </a:lnSpc>
              <a:buClr>
                <a:srgbClr val="00599B"/>
              </a:buClr>
              <a:buNone/>
            </a:pPr>
            <a:endParaRPr lang="en-US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algn="just">
              <a:lnSpc>
                <a:spcPct val="100000"/>
              </a:lnSpc>
              <a:buClr>
                <a:srgbClr val="00599B"/>
              </a:buClr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The dataset includes a range of demographic, financial, and employment-related variables, as well as a target variable indicating loan default.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00000"/>
              </a:lnSpc>
              <a:buClr>
                <a:srgbClr val="00599B"/>
              </a:buClr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1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0">
        <p:cut/>
      </p:transition>
    </mc:Choice>
    <mc:Fallback xmlns="">
      <p:transition advTm="0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1367C-AB40-9E70-7D38-47880C9BE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Model Evaluation and Metrics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4BD13-03E7-160E-68DD-ABFB6EE2437D}"/>
              </a:ext>
            </a:extLst>
          </p:cNvPr>
          <p:cNvSpPr txBox="1"/>
          <p:nvPr/>
        </p:nvSpPr>
        <p:spPr>
          <a:xfrm>
            <a:off x="0" y="1098645"/>
            <a:ext cx="4797188" cy="2135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="0" i="0" dirty="0"/>
              <a:t>P.S:-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Wingdings" pitchFamily="2" charset="2"/>
              <a:buChar char="§"/>
            </a:pPr>
            <a:endParaRPr lang="en-US" sz="1200" b="0" i="0" dirty="0"/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en-US" sz="1200" b="0" i="0" dirty="0"/>
              <a:t>Here we are </a:t>
            </a:r>
            <a:r>
              <a:rPr lang="en-US" sz="1200" b="1" i="0" dirty="0"/>
              <a:t>predicting a Risk indicator</a:t>
            </a:r>
            <a:r>
              <a:rPr lang="en-US" sz="1200" b="0" i="0" dirty="0"/>
              <a:t> of Loan Defaulter’s and Non-Defaulters. As a financial institution disbursing loans we will need to </a:t>
            </a:r>
            <a:r>
              <a:rPr lang="en-US" sz="1200" b="1" i="0" dirty="0"/>
              <a:t>minimize or completely nullify “False Positive’s” </a:t>
            </a:r>
            <a:r>
              <a:rPr lang="en-US" sz="1200" b="0" i="0" dirty="0"/>
              <a:t>as this would mean </a:t>
            </a:r>
            <a:r>
              <a:rPr lang="en-US" sz="1200" b="1" i="0" dirty="0"/>
              <a:t>miss-classifying a customer</a:t>
            </a:r>
            <a:r>
              <a:rPr lang="en-US" sz="1200" b="0" i="0" dirty="0"/>
              <a:t> as a </a:t>
            </a:r>
            <a:r>
              <a:rPr lang="en-US" sz="1200" b="1" i="0" u="sng" dirty="0"/>
              <a:t>non-defaulter</a:t>
            </a:r>
            <a:r>
              <a:rPr lang="en-US" sz="1200" b="0" i="0" dirty="0"/>
              <a:t> when </a:t>
            </a:r>
            <a:r>
              <a:rPr lang="en-US" sz="1200" b="1" i="0" u="sng" dirty="0"/>
              <a:t>in reality they are</a:t>
            </a:r>
            <a:r>
              <a:rPr lang="en-US" sz="1200" b="0" i="0" dirty="0"/>
              <a:t>. Having miss classified </a:t>
            </a:r>
            <a:r>
              <a:rPr lang="en-US" sz="1200" b="1" i="0" dirty="0"/>
              <a:t>“False Negatives” </a:t>
            </a:r>
            <a:r>
              <a:rPr lang="en-US" sz="1200" b="0" i="0" dirty="0"/>
              <a:t>are a small price to pay in comparison as this means we have incorrectly </a:t>
            </a:r>
            <a:r>
              <a:rPr lang="en-US" sz="1200" b="1" i="0" dirty="0"/>
              <a:t>classified a customer as a defaulter when in reality they are not</a:t>
            </a:r>
            <a:r>
              <a:rPr lang="en-US" sz="1200" b="0" i="0" dirty="0"/>
              <a:t>, this means we will lose the interest rate of the customer rather than lose the disbursed loan amount.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87CC36-F516-349F-5441-52405BA8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621" y="1430865"/>
            <a:ext cx="3841134" cy="229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34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125A-F4DB-1FD9-8302-B2A533D22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3206"/>
          </a:xfrm>
        </p:spPr>
        <p:txBody>
          <a:bodyPr>
            <a:normAutofit fontScale="90000"/>
          </a:bodyPr>
          <a:lstStyle/>
          <a:p>
            <a:r>
              <a:rPr lang="en-US" b="1" i="0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Model Evaluation and Metrics Contd.</a:t>
            </a:r>
            <a:endParaRPr lang="en-IN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16A07E-B389-B2C6-991E-267592E06CA6}"/>
              </a:ext>
            </a:extLst>
          </p:cNvPr>
          <p:cNvSpPr/>
          <p:nvPr/>
        </p:nvSpPr>
        <p:spPr>
          <a:xfrm>
            <a:off x="2415651" y="3107147"/>
            <a:ext cx="1241947" cy="361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BDA4316-2F90-4F57-18A4-86035EC4A784}"/>
              </a:ext>
            </a:extLst>
          </p:cNvPr>
          <p:cNvSpPr/>
          <p:nvPr/>
        </p:nvSpPr>
        <p:spPr>
          <a:xfrm rot="10800000">
            <a:off x="4733978" y="3107147"/>
            <a:ext cx="1241947" cy="361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D01F0A-2649-B9BC-EB43-E891A0FF9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8" y="2824240"/>
            <a:ext cx="1076380" cy="107955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637BF156-58D9-74A6-3E75-7EE54433C669}"/>
              </a:ext>
            </a:extLst>
          </p:cNvPr>
          <p:cNvSpPr/>
          <p:nvPr/>
        </p:nvSpPr>
        <p:spPr>
          <a:xfrm rot="5400000">
            <a:off x="3579121" y="2022434"/>
            <a:ext cx="1241947" cy="361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7C883B4-C74F-E751-A58D-B947D239D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757" y="1099463"/>
            <a:ext cx="2086502" cy="4938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BC378F-7FF4-EAB8-E582-2FB78F016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925" y="2654295"/>
            <a:ext cx="2159111" cy="12827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F920581-DE12-65C6-240F-EED29DC30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937" y="3163713"/>
            <a:ext cx="1576714" cy="24853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E0E7126-775B-4DBF-823B-3E75CA4AEA34}"/>
              </a:ext>
            </a:extLst>
          </p:cNvPr>
          <p:cNvSpPr txBox="1"/>
          <p:nvPr/>
        </p:nvSpPr>
        <p:spPr>
          <a:xfrm>
            <a:off x="3724038" y="3896381"/>
            <a:ext cx="10099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Best Classifier</a:t>
            </a:r>
            <a:endParaRPr lang="en-IN" sz="900" b="1" dirty="0"/>
          </a:p>
        </p:txBody>
      </p:sp>
    </p:spTree>
    <p:extLst>
      <p:ext uri="{BB962C8B-B14F-4D97-AF65-F5344CB8AC3E}">
        <p14:creationId xmlns:p14="http://schemas.microsoft.com/office/powerpoint/2010/main" val="2871437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3834-AAE2-5EE9-B645-9A85887FD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19002"/>
          </a:xfrm>
        </p:spPr>
        <p:txBody>
          <a:bodyPr/>
          <a:lstStyle/>
          <a:p>
            <a:r>
              <a:rPr lang="en-US" b="1" i="0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Model Evaluation and Metrics Contd.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756F5-2A83-2AB7-BE87-7AF78C19E83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0" y="619003"/>
            <a:ext cx="9143999" cy="4524497"/>
          </a:xfrm>
        </p:spPr>
        <p:txBody>
          <a:bodyPr/>
          <a:lstStyle/>
          <a:p>
            <a:r>
              <a:rPr lang="en-US" dirty="0"/>
              <a:t>SMOTE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9E906B-D660-343B-8866-94AA46253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366"/>
            <a:ext cx="2562174" cy="2597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AE4845-82D2-B795-F053-EFCF01DB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174" y="716758"/>
            <a:ext cx="3607253" cy="3133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7FCF09-6061-9088-E126-925BC608E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466" y="830845"/>
            <a:ext cx="3420874" cy="294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25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3834-AAE2-5EE9-B645-9A85887FD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19002"/>
          </a:xfrm>
        </p:spPr>
        <p:txBody>
          <a:bodyPr/>
          <a:lstStyle/>
          <a:p>
            <a:r>
              <a:rPr lang="en-US" b="1" i="0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Model Evaluation and Metrics Contd.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756F5-2A83-2AB7-BE87-7AF78C19E83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0" y="619003"/>
            <a:ext cx="9143999" cy="4524497"/>
          </a:xfrm>
        </p:spPr>
        <p:txBody>
          <a:bodyPr/>
          <a:lstStyle/>
          <a:p>
            <a:r>
              <a:rPr lang="en-US" dirty="0"/>
              <a:t>ADASYN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5F067B-F21C-A6C6-2081-9429A3C69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15034"/>
            <a:ext cx="2544536" cy="2574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DB400D-5551-07F5-B6D9-967F8D563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535" y="889634"/>
            <a:ext cx="3461656" cy="2980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979EEF-CAD2-738D-E8CB-6AD11DE8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131" y="889634"/>
            <a:ext cx="3423557" cy="297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3834-AAE2-5EE9-B645-9A85887FD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19002"/>
          </a:xfrm>
        </p:spPr>
        <p:txBody>
          <a:bodyPr/>
          <a:lstStyle/>
          <a:p>
            <a:r>
              <a:rPr lang="en-US" b="1" i="0" kern="12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Model Evaluation and Metrics Contd.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756F5-2A83-2AB7-BE87-7AF78C19E83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0" y="619003"/>
            <a:ext cx="9143999" cy="4524497"/>
          </a:xfrm>
        </p:spPr>
        <p:txBody>
          <a:bodyPr/>
          <a:lstStyle/>
          <a:p>
            <a:r>
              <a:rPr lang="en-US"/>
              <a:t>Random Over Sampling</a:t>
            </a:r>
          </a:p>
          <a:p>
            <a:endParaRPr lang="en-US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473DB9-3998-A6C6-A461-7CD14F86F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5" y="962644"/>
            <a:ext cx="2884714" cy="19186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6D8144-4B09-29D4-97A8-EAE91934F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508" y="715739"/>
            <a:ext cx="3819721" cy="332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22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16701-F72B-FBE4-4AE1-365C5102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85576"/>
          </a:xfrm>
        </p:spPr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7FB0D-BD19-C0C9-C8F4-FF07332A3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" y="585576"/>
            <a:ext cx="9144000" cy="2972926"/>
          </a:xfrm>
        </p:spPr>
        <p:txBody>
          <a:bodyPr/>
          <a:lstStyle/>
          <a:p>
            <a:r>
              <a:rPr lang="en-US" dirty="0"/>
              <a:t>As established earlier on in the slides, the dataset is </a:t>
            </a:r>
            <a:r>
              <a:rPr lang="en-US" b="1" dirty="0"/>
              <a:t>non-linear</a:t>
            </a:r>
            <a:r>
              <a:rPr lang="en-US" dirty="0"/>
              <a:t> and </a:t>
            </a:r>
            <a:r>
              <a:rPr lang="en-US" b="1" dirty="0"/>
              <a:t>imbalanced</a:t>
            </a:r>
            <a:r>
              <a:rPr lang="en-US" dirty="0"/>
              <a:t> </a:t>
            </a:r>
          </a:p>
          <a:p>
            <a:r>
              <a:rPr lang="en-US" dirty="0"/>
              <a:t>To overcome non-linearity, we have used </a:t>
            </a:r>
            <a:r>
              <a:rPr lang="en-US" b="1" dirty="0"/>
              <a:t>tree-based </a:t>
            </a:r>
            <a:r>
              <a:rPr lang="en-US" dirty="0"/>
              <a:t>classification algorithms such as </a:t>
            </a:r>
            <a:r>
              <a:rPr lang="en-US" b="1" dirty="0"/>
              <a:t>Random Forrest and XG Boost</a:t>
            </a:r>
          </a:p>
          <a:p>
            <a:r>
              <a:rPr lang="en-US" dirty="0"/>
              <a:t>To balance the dataset, we have </a:t>
            </a:r>
            <a:r>
              <a:rPr lang="en-US" b="1" dirty="0"/>
              <a:t>oversampled the minority class </a:t>
            </a:r>
            <a:r>
              <a:rPr lang="en-US" dirty="0"/>
              <a:t>rather than </a:t>
            </a:r>
            <a:r>
              <a:rPr lang="en-US" b="1" dirty="0"/>
              <a:t>under sample the majority class</a:t>
            </a:r>
            <a:r>
              <a:rPr lang="en-US" dirty="0"/>
              <a:t> to </a:t>
            </a:r>
            <a:r>
              <a:rPr lang="en-US" b="1" dirty="0"/>
              <a:t>prevent information loss</a:t>
            </a:r>
            <a:r>
              <a:rPr lang="en-US" dirty="0"/>
              <a:t>. Here we see that the most basic oversampling method such as </a:t>
            </a:r>
            <a:r>
              <a:rPr lang="en-US" b="1" dirty="0"/>
              <a:t>Random Over Sampling is proven to be best </a:t>
            </a:r>
            <a:r>
              <a:rPr lang="en-US" dirty="0"/>
              <a:t>rather than synthetic data generation methods</a:t>
            </a:r>
          </a:p>
          <a:p>
            <a:r>
              <a:rPr lang="en-US" dirty="0"/>
              <a:t>During model building phase, we made sure to </a:t>
            </a:r>
            <a:r>
              <a:rPr lang="en-US" b="1" dirty="0"/>
              <a:t>reduce the number of “False Positives” </a:t>
            </a:r>
            <a:r>
              <a:rPr lang="en-US" dirty="0"/>
              <a:t>as much as possible </a:t>
            </a:r>
          </a:p>
          <a:p>
            <a:r>
              <a:rPr lang="en-US" dirty="0"/>
              <a:t>Based on classification metrics we have established that using </a:t>
            </a:r>
            <a:r>
              <a:rPr lang="en-US" b="1" dirty="0"/>
              <a:t>Random Over Sampling with a Random Forrest Classifier gives us the best model</a:t>
            </a:r>
            <a:endParaRPr lang="en-IN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66F202-58C0-A913-6148-3B0F12C2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264" y="3802040"/>
            <a:ext cx="3372023" cy="10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34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18EA-586C-F23B-F377-8F65FD107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2603"/>
          </a:xfrm>
        </p:spPr>
        <p:txBody>
          <a:bodyPr/>
          <a:lstStyle/>
          <a:p>
            <a:r>
              <a:rPr lang="en-US" dirty="0"/>
              <a:t>Future Improvements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455A4-7A3C-4762-3667-5D2FB9DEF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612604"/>
            <a:ext cx="9144000" cy="1788259"/>
          </a:xfrm>
        </p:spPr>
        <p:txBody>
          <a:bodyPr/>
          <a:lstStyle/>
          <a:p>
            <a:r>
              <a:rPr lang="en-US" b="1" dirty="0"/>
              <a:t>Parameter Tuning </a:t>
            </a:r>
            <a:r>
              <a:rPr lang="en-US" dirty="0"/>
              <a:t>the </a:t>
            </a:r>
            <a:r>
              <a:rPr lang="en-US" b="1" dirty="0"/>
              <a:t>Random Forest Model</a:t>
            </a:r>
          </a:p>
          <a:p>
            <a:r>
              <a:rPr lang="en-US" b="1" dirty="0"/>
              <a:t>Parameter Tuning </a:t>
            </a:r>
            <a:r>
              <a:rPr lang="en-US" dirty="0"/>
              <a:t>the </a:t>
            </a:r>
            <a:r>
              <a:rPr lang="en-US" b="1" dirty="0"/>
              <a:t>XG-Boost Model </a:t>
            </a:r>
            <a:r>
              <a:rPr lang="en-US" dirty="0"/>
              <a:t>and re-iterate </a:t>
            </a:r>
          </a:p>
          <a:p>
            <a:r>
              <a:rPr lang="en-US" dirty="0"/>
              <a:t>Use unsupervised learning methods like </a:t>
            </a:r>
            <a:r>
              <a:rPr lang="en-US" b="1" dirty="0"/>
              <a:t>Density Based Spatial Clustering (DBSCAN) </a:t>
            </a:r>
            <a:r>
              <a:rPr lang="en-US" dirty="0"/>
              <a:t>to see if the </a:t>
            </a:r>
            <a:r>
              <a:rPr lang="en-US" b="1" dirty="0"/>
              <a:t>data can be split into two separate clusters </a:t>
            </a:r>
            <a:r>
              <a:rPr lang="en-US" dirty="0"/>
              <a:t>based on Risk Indicator</a:t>
            </a:r>
          </a:p>
          <a:p>
            <a:r>
              <a:rPr lang="en-US" dirty="0"/>
              <a:t>This will give us a deeper insight into how classification accuracy can be improved further</a:t>
            </a:r>
          </a:p>
          <a:p>
            <a:r>
              <a:rPr lang="en-US" dirty="0"/>
              <a:t>Use </a:t>
            </a:r>
            <a:r>
              <a:rPr lang="en-US" b="1" dirty="0"/>
              <a:t>probabilistic metrics </a:t>
            </a:r>
            <a:r>
              <a:rPr lang="en-US" dirty="0"/>
              <a:t>for imbalanced data classification like </a:t>
            </a:r>
            <a:r>
              <a:rPr lang="en-US" b="1" dirty="0"/>
              <a:t>Log Loss and Bier Score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54453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5987" y="150808"/>
            <a:ext cx="8229600" cy="857250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/>
                <a:cs typeface="Times New Roman"/>
              </a:rPr>
              <a:t>              </a:t>
            </a:r>
            <a:r>
              <a:rPr lang="en-US" sz="3000" dirty="0">
                <a:solidFill>
                  <a:srgbClr val="0D0D0D"/>
                </a:solidFill>
                <a:latin typeface="Times New Roman"/>
                <a:cs typeface="Arial"/>
              </a:rPr>
              <a:t>Project Motivation/Background</a:t>
            </a:r>
            <a:endParaRPr lang="en-US" sz="3000" dirty="0">
              <a:latin typeface="Times New Roman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618" y="844042"/>
            <a:ext cx="8238744" cy="34554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Clr>
                <a:srgbClr val="00599B"/>
              </a:buClr>
            </a:pPr>
            <a:endParaRPr lang="en-US" sz="1800" kern="100" dirty="0">
              <a:latin typeface="Times New Roman"/>
              <a:cs typeface="Times New Roman"/>
            </a:endParaRPr>
          </a:p>
          <a:p>
            <a:pPr algn="just">
              <a:buClr>
                <a:srgbClr val="00599B"/>
              </a:buClr>
            </a:pPr>
            <a:r>
              <a:rPr lang="en-IN" b="1" dirty="0">
                <a:latin typeface="Times New Roman"/>
                <a:cs typeface="Arial"/>
              </a:rPr>
              <a:t>Business Question </a:t>
            </a:r>
            <a:endParaRPr lang="en-IN" sz="1200" b="1" dirty="0">
              <a:solidFill>
                <a:srgbClr val="0D0D0D"/>
              </a:solidFill>
              <a:latin typeface="Times New Roman"/>
              <a:cs typeface="Arial"/>
            </a:endParaRPr>
          </a:p>
          <a:p>
            <a:pPr lvl="1" algn="just">
              <a:buClr>
                <a:srgbClr val="00599B"/>
              </a:buClr>
              <a:buFont typeface="Wingdings" panose="05000000000000000000" pitchFamily="2" charset="2"/>
              <a:buChar char="v"/>
            </a:pPr>
            <a:r>
              <a:rPr lang="en-IN" sz="1100" b="1" dirty="0">
                <a:latin typeface="Arial"/>
                <a:cs typeface="Arial"/>
              </a:rPr>
              <a:t>Which customer will default on a loan </a:t>
            </a:r>
            <a:r>
              <a:rPr lang="en-IN" sz="1100" dirty="0">
                <a:latin typeface="Arial"/>
                <a:cs typeface="Arial"/>
              </a:rPr>
              <a:t>? Can we </a:t>
            </a:r>
            <a:r>
              <a:rPr lang="en-IN" sz="1100" b="1" dirty="0">
                <a:latin typeface="Arial"/>
                <a:cs typeface="Arial"/>
              </a:rPr>
              <a:t>classify defaulters from non-defaulters </a:t>
            </a:r>
            <a:r>
              <a:rPr lang="en-IN" sz="1100" dirty="0">
                <a:latin typeface="Arial"/>
                <a:cs typeface="Arial"/>
              </a:rPr>
              <a:t>and </a:t>
            </a:r>
            <a:r>
              <a:rPr lang="en-IN" sz="1100" b="1" dirty="0">
                <a:latin typeface="Arial"/>
                <a:cs typeface="Arial"/>
              </a:rPr>
              <a:t>save money</a:t>
            </a:r>
            <a:r>
              <a:rPr lang="en-IN" sz="1100" dirty="0">
                <a:latin typeface="Arial"/>
                <a:cs typeface="Arial"/>
              </a:rPr>
              <a:t> ?</a:t>
            </a:r>
            <a:r>
              <a:rPr lang="en-IN" sz="1300" dirty="0">
                <a:latin typeface="Arial"/>
                <a:cs typeface="Arial"/>
              </a:rPr>
              <a:t> </a:t>
            </a:r>
            <a:endParaRPr lang="en-IN" sz="1200" dirty="0">
              <a:solidFill>
                <a:srgbClr val="0D0D0D"/>
              </a:solidFill>
              <a:latin typeface="Arial"/>
              <a:cs typeface="Arial"/>
            </a:endParaRPr>
          </a:p>
          <a:p>
            <a:pPr algn="just">
              <a:buClr>
                <a:srgbClr val="00599B"/>
              </a:buClr>
            </a:pPr>
            <a:r>
              <a:rPr lang="en-IN" b="1" dirty="0">
                <a:latin typeface="Times New Roman"/>
                <a:cs typeface="Arial"/>
              </a:rPr>
              <a:t>Importance</a:t>
            </a:r>
          </a:p>
          <a:p>
            <a:pPr lvl="1" algn="just">
              <a:buClr>
                <a:srgbClr val="00599B"/>
              </a:buClr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rgbClr val="0D0D0D"/>
                </a:solidFill>
                <a:latin typeface="Arial"/>
                <a:cs typeface="Arial"/>
              </a:rPr>
              <a:t>Predicting loan default </a:t>
            </a:r>
            <a:r>
              <a:rPr lang="en-IN" sz="1200" dirty="0">
                <a:solidFill>
                  <a:srgbClr val="0D0D0D"/>
                </a:solidFill>
                <a:latin typeface="Arial"/>
                <a:cs typeface="Arial"/>
              </a:rPr>
              <a:t>can help financial institutions </a:t>
            </a:r>
            <a:r>
              <a:rPr lang="en-IN" sz="1200" b="1" dirty="0">
                <a:solidFill>
                  <a:srgbClr val="0D0D0D"/>
                </a:solidFill>
                <a:latin typeface="Arial"/>
                <a:cs typeface="Arial"/>
              </a:rPr>
              <a:t>manage risk </a:t>
            </a:r>
            <a:r>
              <a:rPr lang="en-IN" sz="1200" dirty="0">
                <a:solidFill>
                  <a:srgbClr val="0D0D0D"/>
                </a:solidFill>
                <a:latin typeface="Arial"/>
                <a:cs typeface="Arial"/>
              </a:rPr>
              <a:t>and make informed </a:t>
            </a:r>
            <a:r>
              <a:rPr lang="en-IN" sz="1200" b="1" dirty="0">
                <a:solidFill>
                  <a:srgbClr val="0D0D0D"/>
                </a:solidFill>
                <a:latin typeface="Arial"/>
                <a:cs typeface="Arial"/>
              </a:rPr>
              <a:t>lending decisions</a:t>
            </a:r>
            <a:r>
              <a:rPr lang="en-IN" sz="1200" dirty="0">
                <a:solidFill>
                  <a:srgbClr val="0D0D0D"/>
                </a:solidFill>
                <a:latin typeface="Arial"/>
                <a:cs typeface="Arial"/>
              </a:rPr>
              <a:t>.</a:t>
            </a:r>
            <a:endParaRPr lang="en-IN" dirty="0">
              <a:latin typeface="Arial"/>
              <a:cs typeface="Arial"/>
            </a:endParaRPr>
          </a:p>
          <a:p>
            <a:pPr lvl="1" algn="just">
              <a:buClr>
                <a:srgbClr val="00599B"/>
              </a:buClr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rgbClr val="0D0D0D"/>
                </a:solidFill>
                <a:latin typeface="Arial"/>
                <a:cs typeface="Arial"/>
              </a:rPr>
              <a:t>Disbursing a loan to a potential defaulter </a:t>
            </a:r>
            <a:r>
              <a:rPr lang="en-IN" sz="1200" dirty="0">
                <a:solidFill>
                  <a:srgbClr val="0D0D0D"/>
                </a:solidFill>
                <a:latin typeface="Arial"/>
                <a:cs typeface="Arial"/>
              </a:rPr>
              <a:t>will cost the institution money; </a:t>
            </a:r>
            <a:r>
              <a:rPr lang="en-IN" sz="1200" b="1" dirty="0">
                <a:solidFill>
                  <a:srgbClr val="0D0D0D"/>
                </a:solidFill>
                <a:latin typeface="Arial"/>
                <a:cs typeface="Arial"/>
              </a:rPr>
              <a:t>MONEY SAVED = MONEY EARNED </a:t>
            </a:r>
          </a:p>
          <a:p>
            <a:pPr algn="just">
              <a:buClr>
                <a:srgbClr val="00599B"/>
              </a:buClr>
            </a:pPr>
            <a:r>
              <a:rPr lang="en-IN" b="1" dirty="0">
                <a:latin typeface="Times New Roman"/>
                <a:cs typeface="Arial"/>
              </a:rPr>
              <a:t>Brief Explanation</a:t>
            </a:r>
          </a:p>
          <a:p>
            <a:pPr lvl="1" algn="just">
              <a:buClr>
                <a:srgbClr val="00599B"/>
              </a:buClr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rgbClr val="0D0D0D"/>
                </a:solidFill>
                <a:latin typeface="Arial"/>
                <a:cs typeface="Arial"/>
              </a:rPr>
              <a:t>Loan default occurs when a borrower fails to repay their loan. Predictive models can assess the likelihood of default based on factors like income, age, and creditworthiness.</a:t>
            </a:r>
          </a:p>
          <a:p>
            <a:pPr lvl="1" algn="just">
              <a:buClr>
                <a:srgbClr val="00599B"/>
              </a:buClr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rgbClr val="0D0D0D"/>
                </a:solidFill>
                <a:latin typeface="Arial"/>
                <a:cs typeface="Arial"/>
              </a:rPr>
              <a:t>Effective prediction models can assist financial institutions in assessing the likelihood of loan default and making informed lending decisions.</a:t>
            </a:r>
          </a:p>
          <a:p>
            <a:pPr lvl="1" algn="just">
              <a:buClr>
                <a:srgbClr val="00599B"/>
              </a:buClr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rgbClr val="0D0D0D"/>
                </a:solidFill>
                <a:latin typeface="Arial"/>
                <a:cs typeface="Arial"/>
              </a:rPr>
              <a:t>Predictive analytics in this area can have significant social impact by promoting fair lending practices and financial inclusion while minimizing risk for both borrowers and lenders.</a:t>
            </a:r>
          </a:p>
          <a:p>
            <a:pPr algn="just">
              <a:buClr>
                <a:srgbClr val="00599B"/>
              </a:buClr>
            </a:pPr>
            <a:endParaRPr lang="en-IN" sz="1200" b="0" i="0" dirty="0">
              <a:solidFill>
                <a:srgbClr val="0D0D0D"/>
              </a:solidFill>
              <a:effectLst/>
            </a:endParaRPr>
          </a:p>
          <a:p>
            <a:pPr algn="just">
              <a:buClr>
                <a:srgbClr val="00599B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599B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556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549" y="370264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OBJECTIVE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62893"/>
            <a:ext cx="8229600" cy="3098800"/>
          </a:xfrm>
        </p:spPr>
        <p:txBody>
          <a:bodyPr>
            <a:normAutofit/>
          </a:bodyPr>
          <a:lstStyle/>
          <a:p>
            <a:pPr algn="just">
              <a:buClr>
                <a:srgbClr val="00599B"/>
              </a:buClr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primary objective of mining the 'Loan Prediction Based on Customer Behavior' dataset is to address the business problem of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predicting potential defaulters for a consumer loans product. 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599B"/>
              </a:buClr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By analyzing features such as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income, age, experience, marital status, house ownership, car ownership, profession, and location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the organization seeks to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identify patterns and indicators 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that correlate with loan defaulting behavior</a:t>
            </a:r>
            <a:r>
              <a:rPr lang="en-IN" sz="18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599B"/>
              </a:buClr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aim is to provide a reliable model for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assessing the creditworthiness of new customers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aiding the organization in </a:t>
            </a:r>
            <a:r>
              <a:rPr lang="en-US" sz="18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revenue generation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I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buClr>
                <a:srgbClr val="00599B"/>
              </a:buClr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599B"/>
              </a:buClr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00599B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547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D9D85456-109A-22C0-592F-D307D6114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77" y="391392"/>
            <a:ext cx="8229600" cy="857250"/>
          </a:xfrm>
        </p:spPr>
        <p:txBody>
          <a:bodyPr/>
          <a:lstStyle/>
          <a:p>
            <a:r>
              <a:rPr lang="en-IN" sz="3000">
                <a:latin typeface="Times New Roman"/>
                <a:cs typeface="Times New Roman"/>
              </a:rPr>
              <a:t>DATA DESCRIPTION</a:t>
            </a:r>
            <a:endParaRPr lang="en-US" sz="3000" b="0">
              <a:latin typeface="Times New Roman"/>
              <a:cs typeface="Times New Roman"/>
            </a:endParaRPr>
          </a:p>
          <a:p>
            <a:endParaRPr lang="en-US"/>
          </a:p>
        </p:txBody>
      </p:sp>
      <p:pic>
        <p:nvPicPr>
          <p:cNvPr id="6" name="Content Placeholder 5" descr="A table with text on it&#10;&#10;Description automatically generated">
            <a:extLst>
              <a:ext uri="{FF2B5EF4-FFF2-40B4-BE49-F238E27FC236}">
                <a16:creationId xmlns:a16="http://schemas.microsoft.com/office/drawing/2014/main" id="{560C5562-B911-E380-69CF-17B4296B9A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4332" y="1470535"/>
            <a:ext cx="4131468" cy="2757581"/>
          </a:xfrm>
          <a:noFill/>
        </p:spPr>
      </p:pic>
      <p:pic>
        <p:nvPicPr>
          <p:cNvPr id="7" name="Content Placeholder 6" descr="A table with text on it&#10;&#10;Description automatically generated">
            <a:extLst>
              <a:ext uri="{FF2B5EF4-FFF2-40B4-BE49-F238E27FC236}">
                <a16:creationId xmlns:a16="http://schemas.microsoft.com/office/drawing/2014/main" id="{E0D47661-446E-958F-84A8-8EAFE615CA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83252" y="2573064"/>
            <a:ext cx="4389120" cy="229302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DE926F-77E2-A0D4-EEAF-D5E6B30A0044}"/>
              </a:ext>
            </a:extLst>
          </p:cNvPr>
          <p:cNvSpPr txBox="1"/>
          <p:nvPr/>
        </p:nvSpPr>
        <p:spPr>
          <a:xfrm>
            <a:off x="5148072" y="2201418"/>
            <a:ext cx="35387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,Sans-Serif"/>
              <a:buChar char="§"/>
            </a:pPr>
            <a:r>
              <a:rPr lang="en-US">
                <a:latin typeface="Times New Roman"/>
                <a:cs typeface="Arial"/>
              </a:rPr>
              <a:t>Continuous Type Variable​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71C71-A008-A6F6-CA08-CFD82300BF22}"/>
              </a:ext>
            </a:extLst>
          </p:cNvPr>
          <p:cNvSpPr txBox="1"/>
          <p:nvPr/>
        </p:nvSpPr>
        <p:spPr>
          <a:xfrm>
            <a:off x="566928" y="1099566"/>
            <a:ext cx="3639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Wingdings,Sans-Serif"/>
              <a:buChar char="§"/>
            </a:pPr>
            <a:r>
              <a:rPr lang="en-US">
                <a:latin typeface="Times New Roman"/>
                <a:cs typeface="Arial"/>
              </a:rPr>
              <a:t>Categorical Type Variable​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04E1F9-913D-B319-86BF-BDAD44916403}"/>
              </a:ext>
            </a:extLst>
          </p:cNvPr>
          <p:cNvSpPr/>
          <p:nvPr/>
        </p:nvSpPr>
        <p:spPr>
          <a:xfrm>
            <a:off x="4764024" y="1099566"/>
            <a:ext cx="3845052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GB" sz="1600">
                <a:latin typeface="Times New Roman"/>
                <a:cs typeface="Arial"/>
              </a:rPr>
              <a:t>Observations in the Data set: 252000</a:t>
            </a:r>
            <a:endParaRPr lang="en-US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1600">
                <a:latin typeface="Times New Roman"/>
                <a:cs typeface="Arial"/>
              </a:rPr>
              <a:t>Number of Attributes: 13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sz="1600">
                <a:latin typeface="Times New Roman"/>
                <a:cs typeface="Arial"/>
              </a:rPr>
              <a:t>Target Variable – Risk Flag</a:t>
            </a:r>
          </a:p>
        </p:txBody>
      </p:sp>
    </p:spTree>
    <p:extLst>
      <p:ext uri="{BB962C8B-B14F-4D97-AF65-F5344CB8AC3E}">
        <p14:creationId xmlns:p14="http://schemas.microsoft.com/office/powerpoint/2010/main" val="32220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4C2D8-5E89-41BA-0219-CB1841089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5266"/>
            <a:ext cx="8229600" cy="857250"/>
          </a:xfrm>
        </p:spPr>
        <p:txBody>
          <a:bodyPr/>
          <a:lstStyle/>
          <a:p>
            <a:r>
              <a:rPr lang="en-US" sz="3000" dirty="0">
                <a:latin typeface="Times New Roman"/>
                <a:cs typeface="Arial"/>
              </a:rPr>
              <a:t>Data analysis using visualization and findings</a:t>
            </a:r>
          </a:p>
          <a:p>
            <a:endParaRPr lang="en-US" sz="3000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E8B1C-ACFF-1DA0-A942-7A6EA8580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6497" y="1196637"/>
            <a:ext cx="8226878" cy="367029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Font typeface="Wingdings"/>
              <a:buChar char="§"/>
            </a:pPr>
            <a:r>
              <a:rPr lang="en-US" b="1" dirty="0">
                <a:solidFill>
                  <a:srgbClr val="0D0D0D"/>
                </a:solidFill>
                <a:latin typeface="Times New Roman"/>
                <a:cs typeface="Arial"/>
              </a:rPr>
              <a:t>Feature Selection Techniques</a:t>
            </a:r>
            <a:r>
              <a:rPr lang="en-US" dirty="0">
                <a:solidFill>
                  <a:srgbClr val="0D0D0D"/>
                </a:solidFill>
                <a:latin typeface="Times New Roman"/>
                <a:cs typeface="Arial"/>
              </a:rPr>
              <a:t>:</a:t>
            </a:r>
            <a:endParaRPr lang="en-US" dirty="0">
              <a:latin typeface="Times New Roman"/>
              <a:cs typeface="Arial"/>
            </a:endParaRPr>
          </a:p>
          <a:p>
            <a:pPr marL="1028700" lvl="1">
              <a:buFont typeface="Wingdings"/>
              <a:buChar char="§"/>
            </a:pPr>
            <a:r>
              <a:rPr lang="en-US" dirty="0">
                <a:solidFill>
                  <a:srgbClr val="0D0D0D"/>
                </a:solidFill>
                <a:latin typeface="Times New Roman"/>
                <a:cs typeface="Arial"/>
              </a:rPr>
              <a:t>Evaluated three data preprocessing methods: Correlation-Based Simple Selection, Domain-Specific Feature Engineering, and Inclusive All Features approach, excluding only the ID.</a:t>
            </a:r>
            <a:endParaRPr lang="en-US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US" b="1" dirty="0">
                <a:solidFill>
                  <a:srgbClr val="0D0D0D"/>
                </a:solidFill>
                <a:latin typeface="Times New Roman"/>
                <a:cs typeface="Arial"/>
              </a:rPr>
              <a:t>Model Selection</a:t>
            </a:r>
            <a:r>
              <a:rPr lang="en-US" dirty="0">
                <a:solidFill>
                  <a:srgbClr val="0D0D0D"/>
                </a:solidFill>
                <a:latin typeface="Times New Roman"/>
                <a:cs typeface="Arial"/>
              </a:rPr>
              <a:t>:</a:t>
            </a:r>
            <a:endParaRPr lang="en-US" dirty="0">
              <a:latin typeface="Times New Roman"/>
              <a:cs typeface="Arial"/>
            </a:endParaRPr>
          </a:p>
          <a:p>
            <a:pPr marL="1028700" lvl="1">
              <a:buFont typeface="Wingdings"/>
              <a:buChar char="§"/>
            </a:pPr>
            <a:r>
              <a:rPr lang="en-US" dirty="0">
                <a:solidFill>
                  <a:srgbClr val="0D0D0D"/>
                </a:solidFill>
                <a:latin typeface="Times New Roman"/>
                <a:cs typeface="Arial"/>
              </a:rPr>
              <a:t>Utilized a suite of models including Logistic Regression, Gradient Boosting, Random Forest, XG-Boost, and Decision Tree to determine the influence of data preparation on predictive performance.</a:t>
            </a:r>
            <a:endParaRPr lang="en-US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US" b="1" dirty="0">
                <a:solidFill>
                  <a:srgbClr val="0D0D0D"/>
                </a:solidFill>
                <a:latin typeface="Times New Roman"/>
                <a:cs typeface="Arial"/>
              </a:rPr>
              <a:t>Preprocessing Focus</a:t>
            </a:r>
            <a:r>
              <a:rPr lang="en-US" dirty="0">
                <a:solidFill>
                  <a:srgbClr val="0D0D0D"/>
                </a:solidFill>
                <a:latin typeface="Times New Roman"/>
                <a:cs typeface="Arial"/>
              </a:rPr>
              <a:t>:</a:t>
            </a:r>
            <a:endParaRPr lang="en-US" dirty="0">
              <a:latin typeface="Times New Roman"/>
              <a:cs typeface="Arial"/>
            </a:endParaRPr>
          </a:p>
          <a:p>
            <a:pPr marL="1028700" lvl="1">
              <a:buFont typeface="Wingdings"/>
              <a:buChar char="§"/>
            </a:pPr>
            <a:r>
              <a:rPr lang="en-US" dirty="0">
                <a:solidFill>
                  <a:srgbClr val="0D0D0D"/>
                </a:solidFill>
                <a:latin typeface="Times New Roman"/>
                <a:cs typeface="Arial"/>
              </a:rPr>
              <a:t>Simple Preprocessing focused on directly correlated variables, Feature Engineering on created interactions, and the all-Features method took a comprehensive approach.</a:t>
            </a:r>
          </a:p>
          <a:p>
            <a:pPr>
              <a:buFont typeface="Wingdings"/>
              <a:buChar char="§"/>
            </a:pPr>
            <a:r>
              <a:rPr lang="en-US" b="1" dirty="0">
                <a:solidFill>
                  <a:srgbClr val="0D0D0D"/>
                </a:solidFill>
                <a:latin typeface="Times New Roman"/>
                <a:cs typeface="Arial"/>
              </a:rPr>
              <a:t>Performance Evaluation</a:t>
            </a:r>
            <a:r>
              <a:rPr lang="en-US" dirty="0">
                <a:solidFill>
                  <a:srgbClr val="0D0D0D"/>
                </a:solidFill>
                <a:latin typeface="Times New Roman"/>
                <a:cs typeface="Arial"/>
              </a:rPr>
              <a:t>:</a:t>
            </a:r>
            <a:endParaRPr lang="en-US" dirty="0">
              <a:latin typeface="Times New Roman"/>
              <a:cs typeface="Arial"/>
            </a:endParaRPr>
          </a:p>
          <a:p>
            <a:pPr marL="1028700" lvl="1">
              <a:buFont typeface="Wingdings"/>
              <a:buChar char="§"/>
            </a:pPr>
            <a:r>
              <a:rPr lang="en-US" dirty="0">
                <a:solidFill>
                  <a:srgbClr val="0D0D0D"/>
                </a:solidFill>
                <a:latin typeface="Times New Roman"/>
                <a:cs typeface="Arial"/>
              </a:rPr>
              <a:t>Generated performance metrics like ROC-AUC, Precision, Recall, F1-Score, and Confusion Matrix for comparative analysis of each preprocessing strategy's effectiveness.</a:t>
            </a:r>
            <a:endParaRPr lang="en-US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US" b="1" dirty="0">
                <a:solidFill>
                  <a:srgbClr val="0D0D0D"/>
                </a:solidFill>
                <a:latin typeface="Times New Roman"/>
                <a:cs typeface="Arial"/>
              </a:rPr>
              <a:t>Visual Analytics</a:t>
            </a:r>
            <a:r>
              <a:rPr lang="en-US" dirty="0">
                <a:solidFill>
                  <a:srgbClr val="0D0D0D"/>
                </a:solidFill>
                <a:latin typeface="Times New Roman"/>
                <a:cs typeface="Arial"/>
              </a:rPr>
              <a:t>:</a:t>
            </a:r>
            <a:endParaRPr lang="en-US" dirty="0">
              <a:latin typeface="Times New Roman"/>
              <a:cs typeface="Arial"/>
            </a:endParaRPr>
          </a:p>
          <a:p>
            <a:pPr marL="1028700" lvl="1">
              <a:buFont typeface="Wingdings"/>
              <a:buChar char="§"/>
            </a:pPr>
            <a:r>
              <a:rPr lang="en-US" dirty="0">
                <a:solidFill>
                  <a:srgbClr val="0D0D0D"/>
                </a:solidFill>
                <a:latin typeface="Times New Roman"/>
                <a:cs typeface="Arial"/>
              </a:rPr>
              <a:t>Employed bar charts for a clear visual representation of feature importance and ROC AUC scores, highlighting the superior performance of the Feature Engineering technique.</a:t>
            </a:r>
            <a:endParaRPr lang="en-US" dirty="0">
              <a:latin typeface="Times New Roman"/>
              <a:cs typeface="Arial"/>
            </a:endParaRPr>
          </a:p>
          <a:p>
            <a:pPr lvl="1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sz="1200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64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Libraries and Tools used for Data Analysis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750626"/>
            <a:ext cx="9144000" cy="43928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 Visualization</a:t>
            </a:r>
          </a:p>
          <a:p>
            <a:pPr lvl="1"/>
            <a:r>
              <a:rPr lang="en-US" dirty="0"/>
              <a:t>Tableau</a:t>
            </a:r>
          </a:p>
          <a:p>
            <a:pPr lvl="1"/>
            <a:r>
              <a:rPr lang="en-US" dirty="0"/>
              <a:t>Matplotlib</a:t>
            </a:r>
          </a:p>
          <a:p>
            <a:pPr lvl="1"/>
            <a:r>
              <a:rPr lang="en-US" dirty="0"/>
              <a:t>Seaborn</a:t>
            </a:r>
          </a:p>
          <a:p>
            <a:r>
              <a:rPr lang="en-US" dirty="0"/>
              <a:t>Data Manipulation and Wrangling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Pandas</a:t>
            </a:r>
          </a:p>
          <a:p>
            <a:r>
              <a:rPr lang="en-US" dirty="0"/>
              <a:t>Model Building</a:t>
            </a:r>
          </a:p>
          <a:p>
            <a:pPr lvl="1"/>
            <a:r>
              <a:rPr lang="en-US" dirty="0"/>
              <a:t>Scikit-learn</a:t>
            </a:r>
          </a:p>
          <a:p>
            <a:pPr lvl="1"/>
            <a:r>
              <a:rPr lang="en-US" dirty="0" err="1"/>
              <a:t>Imblearn</a:t>
            </a:r>
            <a:r>
              <a:rPr lang="en-US" dirty="0"/>
              <a:t> (Contains over sampling methods to deal with imbalanced data)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688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8E85-6870-767E-8A77-90024041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9112469" cy="454947"/>
          </a:xfrm>
        </p:spPr>
        <p:txBody>
          <a:bodyPr anchor="ctr">
            <a:normAutofit fontScale="90000"/>
          </a:bodyPr>
          <a:lstStyle/>
          <a:p>
            <a:r>
              <a:rPr lang="en-US" sz="3200" dirty="0"/>
              <a:t>Feature Selection</a:t>
            </a:r>
            <a:endParaRPr lang="en-US" sz="30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8C7C9-3FEC-5CB8-5A7B-A1037A791B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395603"/>
            <a:ext cx="8229600" cy="33845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Correlation-Based Simple Selection</a:t>
            </a:r>
          </a:p>
        </p:txBody>
      </p:sp>
      <p:pic>
        <p:nvPicPr>
          <p:cNvPr id="6" name="Content Placeholder 5" descr="A blue and red chart with white text&#10;&#10;Description automatically generated">
            <a:extLst>
              <a:ext uri="{FF2B5EF4-FFF2-40B4-BE49-F238E27FC236}">
                <a16:creationId xmlns:a16="http://schemas.microsoft.com/office/drawing/2014/main" id="{A6ED1FD0-5F70-21FA-496C-966D473251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734059"/>
            <a:ext cx="3826915" cy="3477586"/>
          </a:xfr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B3650-7465-2922-1F3F-1B400DB5AD50}"/>
              </a:ext>
            </a:extLst>
          </p:cNvPr>
          <p:cNvSpPr txBox="1">
            <a:spLocks/>
          </p:cNvSpPr>
          <p:nvPr/>
        </p:nvSpPr>
        <p:spPr>
          <a:xfrm>
            <a:off x="4536167" y="1142273"/>
            <a:ext cx="4038600" cy="2236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the Correlation matrix we pre-processed the data by cleaning and removing unwanted special characters</a:t>
            </a:r>
          </a:p>
          <a:p>
            <a:r>
              <a:rPr lang="en-US" dirty="0"/>
              <a:t>Encoded the categorical variables</a:t>
            </a:r>
          </a:p>
          <a:p>
            <a:r>
              <a:rPr lang="en-US" dirty="0"/>
              <a:t>Used SMOTE() for oversampling </a:t>
            </a:r>
          </a:p>
          <a:p>
            <a:r>
              <a:rPr lang="en-US" dirty="0"/>
              <a:t>We can clearly see that there does not exist any sort of linear correlation between the Target and Input variables</a:t>
            </a:r>
          </a:p>
        </p:txBody>
      </p:sp>
    </p:spTree>
    <p:extLst>
      <p:ext uri="{BB962C8B-B14F-4D97-AF65-F5344CB8AC3E}">
        <p14:creationId xmlns:p14="http://schemas.microsoft.com/office/powerpoint/2010/main" val="3281611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409902"/>
          </a:xfrm>
        </p:spPr>
        <p:txBody>
          <a:bodyPr anchor="ctr">
            <a:normAutofit fontScale="90000"/>
          </a:bodyPr>
          <a:lstStyle/>
          <a:p>
            <a:r>
              <a:rPr lang="en-US" sz="2800" dirty="0"/>
              <a:t>Feature </a:t>
            </a:r>
            <a:r>
              <a:rPr lang="en-US" sz="2800"/>
              <a:t>Selection Contd. </a:t>
            </a:r>
            <a:endParaRPr lang="en-US" sz="3000" dirty="0">
              <a:latin typeface="Times New Roman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8D4BE8-9554-D65A-1B26-1FAE1440C6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335674"/>
            <a:ext cx="8229600" cy="35350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cs typeface="Arial"/>
              </a:rPr>
              <a:t>Feature Importance using Random Forest Classifier</a:t>
            </a:r>
            <a:endParaRPr lang="en-US" dirty="0"/>
          </a:p>
        </p:txBody>
      </p:sp>
      <p:pic>
        <p:nvPicPr>
          <p:cNvPr id="15" name="Content Placeholder 14" descr="A screenshot of a graph&#10;&#10;Description automatically generated">
            <a:extLst>
              <a:ext uri="{FF2B5EF4-FFF2-40B4-BE49-F238E27FC236}">
                <a16:creationId xmlns:a16="http://schemas.microsoft.com/office/drawing/2014/main" id="{2ED4F154-7CF1-8E2B-0D01-EAEB7779A2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96" y="687027"/>
            <a:ext cx="9143999" cy="3488583"/>
          </a:xfrm>
        </p:spPr>
      </p:pic>
    </p:spTree>
    <p:extLst>
      <p:ext uri="{BB962C8B-B14F-4D97-AF65-F5344CB8AC3E}">
        <p14:creationId xmlns:p14="http://schemas.microsoft.com/office/powerpoint/2010/main" val="1809011643"/>
      </p:ext>
    </p:extLst>
  </p:cSld>
  <p:clrMapOvr>
    <a:masterClrMapping/>
  </p:clrMapOvr>
</p:sld>
</file>

<file path=ppt/theme/theme1.xml><?xml version="1.0" encoding="utf-8"?>
<a:theme xmlns:a="http://schemas.openxmlformats.org/drawingml/2006/main" name="UTA Accessible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ssible-PPT.pptx" id="{DC14534C-1046-F040-970C-D4B656BEDF73}" vid="{22719C90-FD2E-C343-B61D-D3EE9148FC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60AF05B1EAFD409D3285564B8593DB" ma:contentTypeVersion="4" ma:contentTypeDescription="Create a new document." ma:contentTypeScope="" ma:versionID="6ccd712d2e5cdc9f87692ed4d4c99378">
  <xsd:schema xmlns:xsd="http://www.w3.org/2001/XMLSchema" xmlns:xs="http://www.w3.org/2001/XMLSchema" xmlns:p="http://schemas.microsoft.com/office/2006/metadata/properties" xmlns:ns2="c9ff5eaa-60d0-4403-ae4d-278c82568c7e" targetNamespace="http://schemas.microsoft.com/office/2006/metadata/properties" ma:root="true" ma:fieldsID="faa03a7b32153f81fb707c5d45243678" ns2:_="">
    <xsd:import namespace="c9ff5eaa-60d0-4403-ae4d-278c82568c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f5eaa-60d0-4403-ae4d-278c82568c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99CAED-701D-44BF-B45E-0631AD0D07E6}">
  <ds:schemaRefs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9A9A597-48A0-472E-B161-A9FF45EFF9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ff5eaa-60d0-4403-ae4d-278c82568c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87676A-099B-4B53-B66D-C60F83A714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UTA Accessible Template</Template>
  <TotalTime>2287</TotalTime>
  <Words>1384</Words>
  <Application>Microsoft Office PowerPoint</Application>
  <PresentationFormat>On-screen Show (16:9)</PresentationFormat>
  <Paragraphs>145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Courier New</vt:lpstr>
      <vt:lpstr>Helvetica</vt:lpstr>
      <vt:lpstr>Times New Roman</vt:lpstr>
      <vt:lpstr>Wingdings</vt:lpstr>
      <vt:lpstr>Wingdings,Sans-Serif</vt:lpstr>
      <vt:lpstr>UTA Accessible Template</vt:lpstr>
      <vt:lpstr>PowerPoint Presentation</vt:lpstr>
      <vt:lpstr>INTRODUCTION</vt:lpstr>
      <vt:lpstr>              Project Motivation/Background</vt:lpstr>
      <vt:lpstr>                          OBJECTIVE</vt:lpstr>
      <vt:lpstr>DATA DESCRIPTION </vt:lpstr>
      <vt:lpstr>Data analysis using visualization and findings </vt:lpstr>
      <vt:lpstr>Libraries and Tools used for Data Analysis</vt:lpstr>
      <vt:lpstr>Feature Selection</vt:lpstr>
      <vt:lpstr>Feature Selection Contd. </vt:lpstr>
      <vt:lpstr>Visualizing Numerical Variables</vt:lpstr>
      <vt:lpstr>Visualizing Categorical Variables</vt:lpstr>
      <vt:lpstr>Initial Model Evaluation and Metrics</vt:lpstr>
      <vt:lpstr>Model Evaluation and Metrics Contd.</vt:lpstr>
      <vt:lpstr>Improvements</vt:lpstr>
      <vt:lpstr>Encoding for Categorical Features</vt:lpstr>
      <vt:lpstr>Encoding for Categorical Features Contd.</vt:lpstr>
      <vt:lpstr>Scaling Numerical Features</vt:lpstr>
      <vt:lpstr>Dealing with Imbalanced Data</vt:lpstr>
      <vt:lpstr>Dealing with Imbalance Data Contd.</vt:lpstr>
      <vt:lpstr>Model Evaluation and Metrics</vt:lpstr>
      <vt:lpstr>Model Evaluation and Metrics Contd.</vt:lpstr>
      <vt:lpstr>Model Evaluation and Metrics Contd.</vt:lpstr>
      <vt:lpstr>Model Evaluation and Metrics Contd.</vt:lpstr>
      <vt:lpstr>Model Evaluation and Metrics Contd.</vt:lpstr>
      <vt:lpstr>Conclusion</vt:lpstr>
      <vt:lpstr>Future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George, Melissa J</dc:creator>
  <cp:lastModifiedBy>Dhruv Saldanha</cp:lastModifiedBy>
  <cp:revision>112</cp:revision>
  <dcterms:created xsi:type="dcterms:W3CDTF">2021-08-31T19:16:02Z</dcterms:created>
  <dcterms:modified xsi:type="dcterms:W3CDTF">2024-07-02T01:01:33Z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0x0101009960AF05B1EAFD409D3285564B8593DB</vt:lpwstr>
  </property>
</Properties>
</file>